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370" r:id="rId6"/>
    <p:sldId id="257" r:id="rId7"/>
    <p:sldId id="258" r:id="rId8"/>
    <p:sldId id="360" r:id="rId9"/>
    <p:sldId id="260" r:id="rId10"/>
    <p:sldId id="261" r:id="rId11"/>
    <p:sldId id="263" r:id="rId12"/>
    <p:sldId id="265" r:id="rId13"/>
    <p:sldId id="371" r:id="rId14"/>
    <p:sldId id="259" r:id="rId15"/>
    <p:sldId id="268" r:id="rId16"/>
    <p:sldId id="373" r:id="rId17"/>
    <p:sldId id="266" r:id="rId18"/>
    <p:sldId id="374" r:id="rId19"/>
    <p:sldId id="358" r:id="rId20"/>
    <p:sldId id="356" r:id="rId21"/>
    <p:sldId id="372" r:id="rId22"/>
    <p:sldId id="359" r:id="rId23"/>
    <p:sldId id="368" r:id="rId24"/>
    <p:sldId id="361" r:id="rId25"/>
    <p:sldId id="271" r:id="rId26"/>
    <p:sldId id="357" r:id="rId27"/>
    <p:sldId id="369" r:id="rId28"/>
    <p:sldId id="267" r:id="rId29"/>
    <p:sldId id="376" r:id="rId30"/>
    <p:sldId id="363" r:id="rId31"/>
    <p:sldId id="287" r:id="rId32"/>
    <p:sldId id="354" r:id="rId33"/>
    <p:sldId id="283" r:id="rId34"/>
    <p:sldId id="321" r:id="rId35"/>
    <p:sldId id="375" r:id="rId36"/>
    <p:sldId id="355" r:id="rId37"/>
    <p:sldId id="352" r:id="rId38"/>
    <p:sldId id="281"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74326" autoAdjust="0"/>
  </p:normalViewPr>
  <p:slideViewPr>
    <p:cSldViewPr snapToGrid="0" snapToObjects="1">
      <p:cViewPr varScale="1">
        <p:scale>
          <a:sx n="52" d="100"/>
          <a:sy n="52" d="100"/>
        </p:scale>
        <p:origin x="1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BC65B39-BB07-409D-AE20-4100B35BE463}" type="datetimeFigureOut">
              <a:rPr lang="en-US" smtClean="0"/>
              <a:t>4/26/2023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7B5669-B2F5-4173-98B9-5C8F48AF4463}" type="slidenum">
              <a:rPr lang="en-US" smtClean="0"/>
              <a:t>‹#›</a:t>
            </a:fld>
            <a:endParaRPr lang="en-US"/>
          </a:p>
        </p:txBody>
      </p:sp>
    </p:spTree>
    <p:extLst>
      <p:ext uri="{BB962C8B-B14F-4D97-AF65-F5344CB8AC3E}">
        <p14:creationId xmlns:p14="http://schemas.microsoft.com/office/powerpoint/2010/main" val="666622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4F0C55-433C-4488-B3DF-6078079FBB2C}" type="datetimeFigureOut">
              <a:rPr lang="en-US" smtClean="0"/>
              <a:t>4/26/2023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6688AF-2B9B-4109-8439-4336BEBB314A}" type="slidenum">
              <a:rPr lang="en-US" smtClean="0"/>
              <a:t>‹#›</a:t>
            </a:fld>
            <a:endParaRPr lang="en-US"/>
          </a:p>
        </p:txBody>
      </p:sp>
    </p:spTree>
    <p:extLst>
      <p:ext uri="{BB962C8B-B14F-4D97-AF65-F5344CB8AC3E}">
        <p14:creationId xmlns:p14="http://schemas.microsoft.com/office/powerpoint/2010/main" val="66086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time.com/3666135/sheryl-sandberg-talking-while-female-manterruptions/" TargetMode="External"/><Relationship Id="rId3" Type="http://schemas.openxmlformats.org/officeDocument/2006/relationships/hyperlink" Target="https://www.theladders.com/p/16209/study-ethnic-sounding-name-employers-fewer-calls-back" TargetMode="External"/><Relationship Id="rId7" Type="http://schemas.openxmlformats.org/officeDocument/2006/relationships/hyperlink" Target="https://www.psychologytoday.com/blog/science-choice/201504/what-is-confirmation-bia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forbes.com/sites/kathycaprino/2017/06/15/gender-bias-at-work-why-men-call-forceful-women-hysterical-and-try-to-silence-them/" TargetMode="External"/><Relationship Id="rId5" Type="http://schemas.openxmlformats.org/officeDocument/2006/relationships/hyperlink" Target="https://qz.com/967985/silicon-valley-companies-like-apple-aapl-hires-the-most-alumni-of-these-10-universities-and-none-of-them-are-in-the-ivy-league/" TargetMode="External"/><Relationship Id="rId4" Type="http://schemas.openxmlformats.org/officeDocument/2006/relationships/hyperlink" Target="http://www.beinghuman.org/article/halo-effect" TargetMode="External"/><Relationship Id="rId9" Type="http://schemas.openxmlformats.org/officeDocument/2006/relationships/hyperlink" Target="http://gladwell.com/blink/why-do-we-love-tall-m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Notes: </a:t>
            </a:r>
          </a:p>
          <a:p>
            <a:pPr rtl="0"/>
            <a:r>
              <a:rPr lang="en-US" dirty="0"/>
              <a:t/>
            </a:r>
            <a:br>
              <a:rPr lang="en-US" dirty="0"/>
            </a:br>
            <a:r>
              <a:rPr lang="en-US" b="1" dirty="0"/>
              <a:t>Names </a:t>
            </a:r>
            <a:r>
              <a:rPr lang="en-US" dirty="0"/>
              <a:t>- one study found that candidates with foreign-sounding names were </a:t>
            </a:r>
            <a:r>
              <a:rPr lang="en-US" u="sng" dirty="0">
                <a:hlinkClick r:id="rId3"/>
              </a:rPr>
              <a:t>28% less likely</a:t>
            </a:r>
            <a:r>
              <a:rPr lang="en-US" dirty="0"/>
              <a:t> to be called into an interview than candidates with “Anglo” sounding names, like John Smith and Julie Thomas. </a:t>
            </a:r>
          </a:p>
          <a:p>
            <a:pPr rtl="0"/>
            <a:r>
              <a:rPr lang="en-US" dirty="0"/>
              <a:t/>
            </a:r>
            <a:br>
              <a:rPr lang="en-US" dirty="0"/>
            </a:br>
            <a:r>
              <a:rPr lang="en-US" b="1" dirty="0"/>
              <a:t>Halo effect:</a:t>
            </a:r>
            <a:r>
              <a:rPr lang="en-US" dirty="0"/>
              <a:t> In the 1920s, psychologist </a:t>
            </a:r>
            <a:r>
              <a:rPr lang="en-US" u="sng" dirty="0">
                <a:hlinkClick r:id="rId4"/>
              </a:rPr>
              <a:t>Edward Thorndike</a:t>
            </a:r>
            <a:r>
              <a:rPr lang="en-US" dirty="0"/>
              <a:t> found that people who think highly of an individual in a certain way are likely to think highly of them in several other ways. For example, if we think someone is good looking, we’ll probably also think they are intelligent and charismatic. Thorndike described this as the “halo effect.” Managers need to be wary of generalizing an employee’s performance based on one specific characteristic of their personality or appearance.</a:t>
            </a:r>
          </a:p>
          <a:p>
            <a:pPr rtl="0"/>
            <a:r>
              <a:rPr lang="en-US" dirty="0"/>
              <a:t/>
            </a:r>
            <a:br>
              <a:rPr lang="en-US" dirty="0"/>
            </a:br>
            <a:r>
              <a:rPr lang="en-US" b="1" dirty="0"/>
              <a:t>The similarity bias:</a:t>
            </a:r>
            <a:r>
              <a:rPr lang="en-US" dirty="0"/>
              <a:t> Companies often prefer hiring candidates who’ve worked at specific companies or schools. For example, Silicon Valley tech companies are most likely to hire candidates </a:t>
            </a:r>
            <a:r>
              <a:rPr lang="en-US" u="sng" dirty="0">
                <a:hlinkClick r:id="rId5"/>
              </a:rPr>
              <a:t>who went to UC Berkeley</a:t>
            </a:r>
            <a:r>
              <a:rPr lang="en-US" dirty="0"/>
              <a:t>.</a:t>
            </a:r>
          </a:p>
          <a:p>
            <a:pPr rtl="0"/>
            <a:r>
              <a:rPr lang="en-US" dirty="0"/>
              <a:t/>
            </a:r>
            <a:br>
              <a:rPr lang="en-US" dirty="0"/>
            </a:br>
            <a:r>
              <a:rPr lang="en-US" b="1" dirty="0"/>
              <a:t>Gender bias</a:t>
            </a:r>
            <a:r>
              <a:rPr lang="en-US" dirty="0"/>
              <a:t>: At the office, an </a:t>
            </a:r>
            <a:r>
              <a:rPr lang="en-US" u="sng" dirty="0">
                <a:hlinkClick r:id="rId6"/>
              </a:rPr>
              <a:t>assertive woman</a:t>
            </a:r>
            <a:r>
              <a:rPr lang="en-US" dirty="0"/>
              <a:t> might be perceived as “aggressive” while a man with the same attributes might be described as “confident.” This is an example of gender bias, which is more prevalent than many might want to admit. </a:t>
            </a:r>
          </a:p>
          <a:p>
            <a:pPr rtl="0"/>
            <a:r>
              <a:rPr lang="en-US" dirty="0"/>
              <a:t/>
            </a:r>
            <a:br>
              <a:rPr lang="en-US" dirty="0"/>
            </a:br>
            <a:r>
              <a:rPr lang="en-US" b="1" dirty="0"/>
              <a:t>Confirmation bias:</a:t>
            </a:r>
            <a:r>
              <a:rPr lang="en-US" dirty="0"/>
              <a:t> Thanks to </a:t>
            </a:r>
            <a:r>
              <a:rPr lang="en-US" u="sng" dirty="0">
                <a:hlinkClick r:id="rId7"/>
              </a:rPr>
              <a:t>confirmation bias</a:t>
            </a:r>
            <a:r>
              <a:rPr lang="en-US" dirty="0"/>
              <a:t>, once we make a decision or opinion about something, we tend to look for information that confirms our beliefs and overlook information that goes against them.</a:t>
            </a:r>
          </a:p>
          <a:p>
            <a:pPr rtl="0"/>
            <a:r>
              <a:rPr lang="en-US" dirty="0"/>
              <a:t/>
            </a:r>
            <a:br>
              <a:rPr lang="en-US" dirty="0"/>
            </a:br>
            <a:r>
              <a:rPr lang="en-US" b="1" dirty="0"/>
              <a:t>“</a:t>
            </a:r>
            <a:r>
              <a:rPr lang="en-US" b="1" u="sng" dirty="0">
                <a:hlinkClick r:id="rId8"/>
              </a:rPr>
              <a:t>Bropropriating</a:t>
            </a:r>
            <a:r>
              <a:rPr lang="en-US" dirty="0"/>
              <a:t>.” In a group meeting, a female member of the team makes a point that no one seems to feel too strongly about. Thirty minutes later, a male member of the team makes the same point—and everyone jumps on board with “his” idea. Companies that allow this kind of behavior to exist at the workplace will discourage women from sharing their ideas.</a:t>
            </a:r>
          </a:p>
          <a:p>
            <a:pPr rtl="0"/>
            <a:r>
              <a:rPr lang="en-US" dirty="0"/>
              <a:t/>
            </a:r>
            <a:br>
              <a:rPr lang="en-US" dirty="0"/>
            </a:br>
            <a:r>
              <a:rPr lang="en-US" i="1" dirty="0"/>
              <a:t>Here you may want to break down the actual word, and demonstrate that it’s an amalgamation, essentially a cousin of mansplaining. Opportunity for humor here; basically this is what would happen if mansplaining and broscience has a baby. </a:t>
            </a:r>
            <a:endParaRPr lang="en-US" dirty="0"/>
          </a:p>
          <a:p>
            <a:pPr rtl="0"/>
            <a:r>
              <a:rPr lang="en-US" dirty="0"/>
              <a:t/>
            </a:r>
            <a:br>
              <a:rPr lang="en-US" dirty="0"/>
            </a:br>
            <a:r>
              <a:rPr lang="en-US" b="1" dirty="0"/>
              <a:t>Height discrimination</a:t>
            </a:r>
            <a:r>
              <a:rPr lang="en-US" dirty="0"/>
              <a:t>: Companies tend to promote tall people, particularly men, into senior roles; in fact, the average male CEO is </a:t>
            </a:r>
            <a:r>
              <a:rPr lang="en-US" u="sng" dirty="0">
                <a:hlinkClick r:id="rId9"/>
              </a:rPr>
              <a:t>three inches</a:t>
            </a:r>
            <a:r>
              <a:rPr lang="en-US" dirty="0"/>
              <a:t> taller than the average male. </a:t>
            </a:r>
          </a:p>
          <a:p>
            <a:pPr rtl="0"/>
            <a:r>
              <a:rPr lang="en-US" dirty="0"/>
              <a:t/>
            </a:r>
            <a:br>
              <a:rPr lang="en-US" dirty="0"/>
            </a:br>
            <a:r>
              <a:rPr lang="en-US" dirty="0"/>
              <a:t>*Even among these examples, it’s clear that some biases are much more covert than others, E.g. the halo effect. This is not a bias someone could uncover through basic self reflection. Much less obvious and blatantly problematic than the overtly racist preference for certain names. </a:t>
            </a:r>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E847D1C0-6FF0-894D-B5CA-4269C41C03C2}" type="slidenum">
              <a:rPr lang="en-US" smtClean="0"/>
              <a:t>27</a:t>
            </a:fld>
            <a:endParaRPr lang="en-US" dirty="0"/>
          </a:p>
        </p:txBody>
      </p:sp>
    </p:spTree>
    <p:extLst>
      <p:ext uri="{BB962C8B-B14F-4D97-AF65-F5344CB8AC3E}">
        <p14:creationId xmlns:p14="http://schemas.microsoft.com/office/powerpoint/2010/main" val="160102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7D1C0-6FF0-894D-B5CA-4269C41C03C2}" type="slidenum">
              <a:rPr lang="en-US" smtClean="0"/>
              <a:t>31</a:t>
            </a:fld>
            <a:endParaRPr lang="en-US" dirty="0"/>
          </a:p>
        </p:txBody>
      </p:sp>
    </p:spTree>
    <p:extLst>
      <p:ext uri="{BB962C8B-B14F-4D97-AF65-F5344CB8AC3E}">
        <p14:creationId xmlns:p14="http://schemas.microsoft.com/office/powerpoint/2010/main" val="1129602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E5F299-1D40-8A42-880B-5614E25B782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138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BB82D-416A-E548-B9D0-EA8D1340FF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23DAB4-F172-0142-8981-F2F06B6F48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6A2A6B-A6D1-B74A-B19B-8E968C7B20EF}"/>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5" name="Footer Placeholder 4">
            <a:extLst>
              <a:ext uri="{FF2B5EF4-FFF2-40B4-BE49-F238E27FC236}">
                <a16:creationId xmlns:a16="http://schemas.microsoft.com/office/drawing/2014/main" xmlns="" id="{5E314EE2-6A1C-6343-B8C3-BD4E0A6D1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48E445-7F46-2F4E-9B6C-738144AA336F}"/>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246305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55548B4-3482-F840-82F4-971EB1A4C6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A2DC511-30F6-9043-8272-7DE0677395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64E328-DE8A-EB48-BDA4-F86C5B436748}"/>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5" name="Footer Placeholder 4">
            <a:extLst>
              <a:ext uri="{FF2B5EF4-FFF2-40B4-BE49-F238E27FC236}">
                <a16:creationId xmlns:a16="http://schemas.microsoft.com/office/drawing/2014/main" xmlns="" id="{74F772B3-02AD-1649-94A3-749D2776F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E956C7-B469-834B-99CE-E77EF830F656}"/>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222558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708182C-BE3C-0243-988B-34BBB4C677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86435C4-888B-DE4A-94FE-6B50DDB1628B}"/>
              </a:ext>
            </a:extLst>
          </p:cNvPr>
          <p:cNvSpPr>
            <a:spLocks noGrp="1"/>
          </p:cNvSpPr>
          <p:nvPr>
            <p:ph type="title"/>
          </p:nvPr>
        </p:nvSpPr>
        <p:spPr>
          <a:xfrm>
            <a:off x="838200" y="1829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213F6FD-BD66-694E-B398-69D6A07AC09A}"/>
              </a:ext>
            </a:extLst>
          </p:cNvPr>
          <p:cNvSpPr>
            <a:spLocks noGrp="1"/>
          </p:cNvSpPr>
          <p:nvPr>
            <p:ph idx="1"/>
          </p:nvPr>
        </p:nvSpPr>
        <p:spPr>
          <a:xfrm>
            <a:off x="838200" y="3155323"/>
            <a:ext cx="10515600" cy="30216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22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48CB-8C43-BD45-91B8-811E6D91D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9EA2211-279E-9840-8758-DDA9977007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7C7EE9D-0B8D-BD49-9D4A-08E6149E1CDE}"/>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5" name="Footer Placeholder 4">
            <a:extLst>
              <a:ext uri="{FF2B5EF4-FFF2-40B4-BE49-F238E27FC236}">
                <a16:creationId xmlns:a16="http://schemas.microsoft.com/office/drawing/2014/main" xmlns="" id="{2F31F6E4-81FE-C44B-A8B8-366A0C3E6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175005-FEDF-E24C-AE5E-F7C4FD62EC22}"/>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114866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CBB59-9C3C-E342-B220-C9C1219CB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9B9A81-158E-464B-94D2-D57EABD898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6DC2CA-7579-E647-9123-6038DC1AE6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7077485-9139-1340-B153-BAB7175DEE47}"/>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6" name="Footer Placeholder 5">
            <a:extLst>
              <a:ext uri="{FF2B5EF4-FFF2-40B4-BE49-F238E27FC236}">
                <a16:creationId xmlns:a16="http://schemas.microsoft.com/office/drawing/2014/main" xmlns="" id="{9B448031-380C-7645-9EA6-8A485983E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40AD0BE-6B86-2B49-9046-DA781EB65673}"/>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286161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5A43F-B0BF-634E-B218-903DB9A63C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047808C-40B2-8947-BA86-5E6D93C28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A2A0328-ADD5-A147-BC2E-AA16B6D088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70B5259-772D-D84A-A523-3F818F0AA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425C9C5-BD8D-7547-BAEB-6C4157BCBE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450C549-EB82-FF48-A9D3-30F2B9D1CBCD}"/>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8" name="Footer Placeholder 7">
            <a:extLst>
              <a:ext uri="{FF2B5EF4-FFF2-40B4-BE49-F238E27FC236}">
                <a16:creationId xmlns:a16="http://schemas.microsoft.com/office/drawing/2014/main" xmlns="" id="{8B4AB862-207E-9943-B33E-53AFDBDCD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8BEA00-6C85-5D49-844B-68B7346395C1}"/>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198224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D97B8-3FBC-374D-97AC-127D04C77C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E7ADDB5-4143-1142-9160-B5B7EFA809BD}"/>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4" name="Footer Placeholder 3">
            <a:extLst>
              <a:ext uri="{FF2B5EF4-FFF2-40B4-BE49-F238E27FC236}">
                <a16:creationId xmlns:a16="http://schemas.microsoft.com/office/drawing/2014/main" xmlns="" id="{341DC091-A8C1-3F49-850B-8DA581358D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F52AAA1-AFAD-1744-8D96-D2C804EC2962}"/>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203650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6293E0-F2BB-764D-8290-DF1F18DF32B9}"/>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3" name="Footer Placeholder 2">
            <a:extLst>
              <a:ext uri="{FF2B5EF4-FFF2-40B4-BE49-F238E27FC236}">
                <a16:creationId xmlns:a16="http://schemas.microsoft.com/office/drawing/2014/main" xmlns="" id="{323B7B8E-FF10-DC4C-8557-35BC3941A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E1B32D-BAB6-E544-A93B-1DB1CD3BB781}"/>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258633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38D8E-C509-0C4B-9DE3-178C50C83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09ACF5-76DA-DD4C-9A7C-473AEB146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CAFA424-FC23-5F4A-9338-CD490D77A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97E9BCF-A39E-E748-A15E-5259C5097142}"/>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6" name="Footer Placeholder 5">
            <a:extLst>
              <a:ext uri="{FF2B5EF4-FFF2-40B4-BE49-F238E27FC236}">
                <a16:creationId xmlns:a16="http://schemas.microsoft.com/office/drawing/2014/main" xmlns="" id="{FFACA298-4845-DA4C-BB4C-46E7A8FFC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606A16-0F38-6140-9A91-26A375AD7938}"/>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173872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58DC4-2262-9A4A-8C4A-77A4E574D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BD86595-58DE-1E40-8F75-7E8E169BC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749025-0219-0C42-87A9-AE17DBA1A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D7D5869-D07C-5449-B320-A849A7E0B4FD}"/>
              </a:ext>
            </a:extLst>
          </p:cNvPr>
          <p:cNvSpPr>
            <a:spLocks noGrp="1"/>
          </p:cNvSpPr>
          <p:nvPr>
            <p:ph type="dt" sz="half" idx="10"/>
          </p:nvPr>
        </p:nvSpPr>
        <p:spPr/>
        <p:txBody>
          <a:bodyPr/>
          <a:lstStyle/>
          <a:p>
            <a:fld id="{421B869C-66FC-F846-8E77-077222120874}" type="datetimeFigureOut">
              <a:rPr lang="en-US" smtClean="0"/>
              <a:t>4/26/2023</a:t>
            </a:fld>
            <a:endParaRPr lang="en-US"/>
          </a:p>
        </p:txBody>
      </p:sp>
      <p:sp>
        <p:nvSpPr>
          <p:cNvPr id="6" name="Footer Placeholder 5">
            <a:extLst>
              <a:ext uri="{FF2B5EF4-FFF2-40B4-BE49-F238E27FC236}">
                <a16:creationId xmlns:a16="http://schemas.microsoft.com/office/drawing/2014/main" xmlns="" id="{A4A8B228-66FA-6343-A728-8CA298DF5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A18C007-8327-7949-B8FE-C27F8472951C}"/>
              </a:ext>
            </a:extLst>
          </p:cNvPr>
          <p:cNvSpPr>
            <a:spLocks noGrp="1"/>
          </p:cNvSpPr>
          <p:nvPr>
            <p:ph type="sldNum" sz="quarter" idx="12"/>
          </p:nvPr>
        </p:nvSpPr>
        <p:spPr/>
        <p:txBody>
          <a:bodyPr/>
          <a:lstStyle/>
          <a:p>
            <a:fld id="{7E2F1A4D-2003-1441-90EC-08B05E4C247D}" type="slidenum">
              <a:rPr lang="en-US" smtClean="0"/>
              <a:t>‹#›</a:t>
            </a:fld>
            <a:endParaRPr lang="en-US"/>
          </a:p>
        </p:txBody>
      </p:sp>
    </p:spTree>
    <p:extLst>
      <p:ext uri="{BB962C8B-B14F-4D97-AF65-F5344CB8AC3E}">
        <p14:creationId xmlns:p14="http://schemas.microsoft.com/office/powerpoint/2010/main" val="9495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446485-2581-4841-A90D-98DACDEDC5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B88DFC5-CF75-0E49-9312-8EE06DA04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07E907-D53B-A34B-9645-C85865312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B869C-66FC-F846-8E77-077222120874}" type="datetimeFigureOut">
              <a:rPr lang="en-US" smtClean="0"/>
              <a:t>4/26/2023</a:t>
            </a:fld>
            <a:endParaRPr lang="en-US"/>
          </a:p>
        </p:txBody>
      </p:sp>
      <p:sp>
        <p:nvSpPr>
          <p:cNvPr id="5" name="Footer Placeholder 4">
            <a:extLst>
              <a:ext uri="{FF2B5EF4-FFF2-40B4-BE49-F238E27FC236}">
                <a16:creationId xmlns:a16="http://schemas.microsoft.com/office/drawing/2014/main" xmlns="" id="{2C1C9BBA-0642-264D-B23E-14304D442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B221D59-F699-6546-BB1E-17979E434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F1A4D-2003-1441-90EC-08B05E4C247D}" type="slidenum">
              <a:rPr lang="en-US" smtClean="0"/>
              <a:t>‹#›</a:t>
            </a:fld>
            <a:endParaRPr lang="en-US"/>
          </a:p>
        </p:txBody>
      </p:sp>
    </p:spTree>
    <p:extLst>
      <p:ext uri="{BB962C8B-B14F-4D97-AF65-F5344CB8AC3E}">
        <p14:creationId xmlns:p14="http://schemas.microsoft.com/office/powerpoint/2010/main" val="360947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zippia.com/employer/workplace-microaggression-statisti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ndlaw.com/legalblogs/small-business/employers-what-is-a-hostile-work-environment/" TargetMode="External"/><Relationship Id="rId2" Type="http://schemas.openxmlformats.org/officeDocument/2006/relationships/hyperlink" Target="https://www.findlaw.com/legalblogs/small-business/is-more-workplace-transparency-good-for-busines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2civility.org/wp-content/uploads/Strategies-to-Interrupt-Bias.pdf" TargetMode="External"/><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11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988542"/>
            <a:ext cx="10515600" cy="1507523"/>
          </a:xfrm>
        </p:spPr>
        <p:txBody>
          <a:bodyPr/>
          <a:lstStyle/>
          <a:p>
            <a:pPr algn="ctr"/>
            <a:r>
              <a:rPr lang="en-US" b="1" dirty="0"/>
              <a:t>Polling Question</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407773" y="2496065"/>
            <a:ext cx="11491784" cy="3680897"/>
          </a:xfrm>
        </p:spPr>
        <p:txBody>
          <a:bodyPr>
            <a:normAutofit/>
          </a:bodyPr>
          <a:lstStyle/>
          <a:p>
            <a:pPr marL="457200" lvl="1" indent="0">
              <a:buNone/>
            </a:pPr>
            <a:r>
              <a:rPr lang="en-US" sz="4400" dirty="0"/>
              <a:t>Have you felt that you were the target of a </a:t>
            </a:r>
            <a:r>
              <a:rPr lang="en-US" sz="4400" dirty="0" err="1"/>
              <a:t>microaggression</a:t>
            </a:r>
            <a:r>
              <a:rPr lang="en-US" sz="4400" dirty="0"/>
              <a:t> at work?</a:t>
            </a:r>
          </a:p>
          <a:p>
            <a:pPr marL="1371600" lvl="2" indent="-457200">
              <a:buAutoNum type="alphaUcPeriod"/>
            </a:pPr>
            <a:r>
              <a:rPr lang="en-US" sz="4400" dirty="0"/>
              <a:t>Yes</a:t>
            </a:r>
          </a:p>
          <a:p>
            <a:pPr marL="1371600" lvl="2" indent="-457200">
              <a:buAutoNum type="alphaUcPeriod"/>
            </a:pPr>
            <a:r>
              <a:rPr lang="en-US" sz="4400" dirty="0"/>
              <a:t>No</a:t>
            </a:r>
          </a:p>
          <a:p>
            <a:pPr marL="1371600" lvl="2" indent="-457200">
              <a:buAutoNum type="alphaUcPeriod" startAt="2"/>
            </a:pPr>
            <a:r>
              <a:rPr lang="en-US" sz="4400" dirty="0"/>
              <a:t>Not sure</a:t>
            </a:r>
          </a:p>
          <a:p>
            <a:endParaRPr lang="en-US" dirty="0"/>
          </a:p>
        </p:txBody>
      </p:sp>
    </p:spTree>
    <p:extLst>
      <p:ext uri="{BB962C8B-B14F-4D97-AF65-F5344CB8AC3E}">
        <p14:creationId xmlns:p14="http://schemas.microsoft.com/office/powerpoint/2010/main" val="406557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1166978"/>
            <a:ext cx="10515600" cy="1325563"/>
          </a:xfrm>
        </p:spPr>
        <p:txBody>
          <a:bodyPr/>
          <a:lstStyle/>
          <a:p>
            <a:r>
              <a:rPr lang="en-US" dirty="0"/>
              <a:t>Why does it matter?</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377441"/>
            <a:ext cx="10515600" cy="3799522"/>
          </a:xfrm>
        </p:spPr>
        <p:txBody>
          <a:bodyPr>
            <a:normAutofit/>
          </a:bodyPr>
          <a:lstStyle/>
          <a:p>
            <a:pPr marL="0" indent="0">
              <a:buNone/>
            </a:pPr>
            <a:r>
              <a:rPr lang="en-US" dirty="0"/>
              <a:t>“A lot of microaggressions when isolated can seem like they are not a big deal. That is a common misconception from those who are typically not experiencing them. These microaggressions are like mosquito bites, they may seem small and annoying but, as they pile up they have a greater effect on the person experiencing them.”</a:t>
            </a:r>
          </a:p>
          <a:p>
            <a:pPr marL="0" indent="0">
              <a:buNone/>
            </a:pPr>
            <a:endParaRPr lang="en-US" dirty="0"/>
          </a:p>
          <a:p>
            <a:pPr marL="0" indent="0">
              <a:buNone/>
            </a:pPr>
            <a:r>
              <a:rPr lang="en-US" dirty="0"/>
              <a:t>“Microaggressions In Sports: The NFL Needs To Do Better”, David Heilman, February 20, 2022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8625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itter"/>
          <p:cNvPicPr/>
          <p:nvPr/>
        </p:nvPicPr>
        <p:blipFill>
          <a:blip r:embed="rId2">
            <a:extLst>
              <a:ext uri="{28A0092B-C50C-407E-A947-70E740481C1C}">
                <a14:useLocalDpi xmlns:a14="http://schemas.microsoft.com/office/drawing/2010/main" val="0"/>
              </a:ext>
            </a:extLst>
          </a:blip>
          <a:srcRect/>
          <a:stretch>
            <a:fillRect/>
          </a:stretch>
        </p:blipFill>
        <p:spPr bwMode="auto">
          <a:xfrm>
            <a:off x="1502229" y="2355198"/>
            <a:ext cx="9183188" cy="4277678"/>
          </a:xfrm>
          <a:prstGeom prst="rect">
            <a:avLst/>
          </a:prstGeom>
          <a:noFill/>
          <a:ln>
            <a:noFill/>
          </a:ln>
        </p:spPr>
      </p:pic>
      <p:sp>
        <p:nvSpPr>
          <p:cNvPr id="7" name="TextBox 6"/>
          <p:cNvSpPr txBox="1"/>
          <p:nvPr/>
        </p:nvSpPr>
        <p:spPr>
          <a:xfrm>
            <a:off x="914399" y="1401091"/>
            <a:ext cx="10829110" cy="954107"/>
          </a:xfrm>
          <a:prstGeom prst="rect">
            <a:avLst/>
          </a:prstGeom>
          <a:noFill/>
        </p:spPr>
        <p:txBody>
          <a:bodyPr wrap="square" rtlCol="0">
            <a:spAutoFit/>
          </a:bodyPr>
          <a:lstStyle/>
          <a:p>
            <a:r>
              <a:rPr lang="en-US" sz="2800" dirty="0" err="1"/>
              <a:t>Mirai</a:t>
            </a:r>
            <a:r>
              <a:rPr lang="en-US" sz="2800" dirty="0"/>
              <a:t> </a:t>
            </a:r>
            <a:r>
              <a:rPr lang="en-US" sz="2800" dirty="0" err="1"/>
              <a:t>Nagasu</a:t>
            </a:r>
            <a:r>
              <a:rPr lang="en-US" sz="2800" dirty="0"/>
              <a:t>, born in California, was competing in the 2018 Olympics</a:t>
            </a:r>
          </a:p>
          <a:p>
            <a:r>
              <a:rPr lang="en-US" sz="2800" dirty="0"/>
              <a:t>Bari Weiss is the founder of Free Press</a:t>
            </a:r>
          </a:p>
        </p:txBody>
      </p:sp>
    </p:spTree>
    <p:extLst>
      <p:ext uri="{BB962C8B-B14F-4D97-AF65-F5344CB8AC3E}">
        <p14:creationId xmlns:p14="http://schemas.microsoft.com/office/powerpoint/2010/main" val="228953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988542"/>
            <a:ext cx="10515600" cy="1507523"/>
          </a:xfrm>
        </p:spPr>
        <p:txBody>
          <a:bodyPr/>
          <a:lstStyle/>
          <a:p>
            <a:pPr algn="ctr"/>
            <a:r>
              <a:rPr lang="en-US" b="1" dirty="0"/>
              <a:t>Polling Question</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556054" y="2496065"/>
            <a:ext cx="11071654" cy="3680897"/>
          </a:xfrm>
        </p:spPr>
        <p:txBody>
          <a:bodyPr>
            <a:normAutofit/>
          </a:bodyPr>
          <a:lstStyle/>
          <a:p>
            <a:pPr marL="457200" lvl="1" indent="0">
              <a:buNone/>
            </a:pPr>
            <a:r>
              <a:rPr lang="en-US" sz="4400" dirty="0"/>
              <a:t>Have you witnessed microaggressions at work?</a:t>
            </a:r>
          </a:p>
          <a:p>
            <a:pPr marL="1371600" lvl="2" indent="-457200">
              <a:buAutoNum type="alphaUcPeriod"/>
            </a:pPr>
            <a:r>
              <a:rPr lang="en-US" sz="4400" dirty="0"/>
              <a:t>Yes</a:t>
            </a:r>
          </a:p>
          <a:p>
            <a:pPr marL="1371600" lvl="2" indent="-457200">
              <a:buAutoNum type="alphaUcPeriod"/>
            </a:pPr>
            <a:r>
              <a:rPr lang="en-US" sz="4400" dirty="0"/>
              <a:t>No</a:t>
            </a:r>
          </a:p>
          <a:p>
            <a:pPr marL="1371600" lvl="2" indent="-457200">
              <a:buAutoNum type="alphaUcPeriod"/>
            </a:pPr>
            <a:r>
              <a:rPr lang="en-US" sz="4400" dirty="0"/>
              <a:t>Not sure</a:t>
            </a:r>
          </a:p>
          <a:p>
            <a:endParaRPr lang="en-US" dirty="0"/>
          </a:p>
        </p:txBody>
      </p:sp>
    </p:spTree>
    <p:extLst>
      <p:ext uri="{BB962C8B-B14F-4D97-AF65-F5344CB8AC3E}">
        <p14:creationId xmlns:p14="http://schemas.microsoft.com/office/powerpoint/2010/main" val="156879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335280" y="1137920"/>
            <a:ext cx="11592560" cy="2017403"/>
          </a:xfrm>
        </p:spPr>
        <p:txBody>
          <a:bodyPr/>
          <a:lstStyle/>
          <a:p>
            <a:r>
              <a:rPr lang="en-US" dirty="0"/>
              <a:t>Microaggressions are more widespread than you may think. </a:t>
            </a:r>
            <a:br>
              <a:rPr lang="en-US" dirty="0"/>
            </a:br>
            <a:endParaRPr lang="en-US" dirty="0"/>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467360" y="3035431"/>
            <a:ext cx="11338560" cy="3141531"/>
          </a:xfrm>
        </p:spPr>
        <p:txBody>
          <a:bodyPr/>
          <a:lstStyle/>
          <a:p>
            <a:pPr marL="0" indent="0">
              <a:buNone/>
            </a:pPr>
            <a:r>
              <a:rPr lang="en-US" dirty="0"/>
              <a:t>According to a survey of 4,275 participants done in April 2019 by SurveyMonkey and Fortune magazine, </a:t>
            </a:r>
            <a:r>
              <a:rPr lang="en-US" b="1" i="1" dirty="0"/>
              <a:t>seven in ten </a:t>
            </a:r>
            <a:r>
              <a:rPr lang="en-US" dirty="0"/>
              <a:t>workers said disrespectful behavior such as microaggressions will make them consider leaving their job.  </a:t>
            </a:r>
          </a:p>
          <a:p>
            <a:pPr marL="0" indent="0">
              <a:buNone/>
            </a:pPr>
            <a:r>
              <a:rPr lang="en-US" dirty="0"/>
              <a:t>Experts estimate that losing a skilled employee costs a company roughly 33% of their annual salary.</a:t>
            </a:r>
          </a:p>
        </p:txBody>
      </p:sp>
    </p:spTree>
    <p:extLst>
      <p:ext uri="{BB962C8B-B14F-4D97-AF65-F5344CB8AC3E}">
        <p14:creationId xmlns:p14="http://schemas.microsoft.com/office/powerpoint/2010/main" val="393656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988542"/>
            <a:ext cx="10515600" cy="1507523"/>
          </a:xfrm>
        </p:spPr>
        <p:txBody>
          <a:bodyPr/>
          <a:lstStyle/>
          <a:p>
            <a:pPr algn="ctr"/>
            <a:r>
              <a:rPr lang="en-US" b="1" dirty="0"/>
              <a:t>Polling Question</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496065"/>
            <a:ext cx="10789508" cy="3680897"/>
          </a:xfrm>
        </p:spPr>
        <p:txBody>
          <a:bodyPr>
            <a:normAutofit/>
          </a:bodyPr>
          <a:lstStyle/>
          <a:p>
            <a:pPr marL="457200" lvl="1" indent="0">
              <a:buNone/>
            </a:pPr>
            <a:r>
              <a:rPr lang="en-US" sz="4400" dirty="0"/>
              <a:t>Have you experienced or witnessed gender-based microaggressions at work?</a:t>
            </a:r>
          </a:p>
          <a:p>
            <a:pPr marL="914400" lvl="2" indent="0">
              <a:buNone/>
            </a:pPr>
            <a:r>
              <a:rPr lang="en-US" sz="4400" dirty="0"/>
              <a:t>A. Yes</a:t>
            </a:r>
          </a:p>
          <a:p>
            <a:pPr marL="914400" lvl="2" indent="0">
              <a:buNone/>
            </a:pPr>
            <a:r>
              <a:rPr lang="en-US" sz="4400" dirty="0"/>
              <a:t>B. No</a:t>
            </a:r>
          </a:p>
          <a:p>
            <a:pPr marL="914400" lvl="2" indent="0">
              <a:buNone/>
            </a:pPr>
            <a:r>
              <a:rPr lang="en-US" sz="4400" dirty="0"/>
              <a:t>C. Not sure</a:t>
            </a:r>
          </a:p>
          <a:p>
            <a:endParaRPr lang="en-US" dirty="0"/>
          </a:p>
        </p:txBody>
      </p:sp>
    </p:spTree>
    <p:extLst>
      <p:ext uri="{BB962C8B-B14F-4D97-AF65-F5344CB8AC3E}">
        <p14:creationId xmlns:p14="http://schemas.microsoft.com/office/powerpoint/2010/main" val="235052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548640" y="396240"/>
            <a:ext cx="11297920" cy="3627120"/>
          </a:xfrm>
        </p:spPr>
        <p:txBody>
          <a:bodyPr>
            <a:normAutofit/>
          </a:bodyPr>
          <a:lstStyle/>
          <a:p>
            <a:pPr>
              <a:lnSpc>
                <a:spcPct val="100000"/>
              </a:lnSpc>
            </a:pPr>
            <a:r>
              <a:rPr lang="en-US" sz="3800" dirty="0"/>
              <a:t>Harmful effects of Microaggressions</a:t>
            </a:r>
            <a:r>
              <a:rPr lang="en-US" dirty="0"/>
              <a:t/>
            </a:r>
            <a:br>
              <a:rPr lang="en-US" dirty="0"/>
            </a:br>
            <a:r>
              <a:rPr lang="en-US" sz="2400" dirty="0">
                <a:latin typeface="+mn-lt"/>
              </a:rPr>
              <a:t>Which of your identities were put down with a </a:t>
            </a:r>
            <a:r>
              <a:rPr lang="en-US" sz="2400" dirty="0" err="1">
                <a:latin typeface="+mn-lt"/>
              </a:rPr>
              <a:t>microaggression</a:t>
            </a:r>
            <a:r>
              <a:rPr lang="en-US" sz="2400" dirty="0">
                <a:latin typeface="+mn-lt"/>
              </a:rPr>
              <a:t>?</a:t>
            </a:r>
            <a:br>
              <a:rPr lang="en-US" sz="2400" dirty="0">
                <a:latin typeface="+mn-lt"/>
              </a:rPr>
            </a:br>
            <a:r>
              <a:rPr lang="en-US" sz="1400" dirty="0">
                <a:latin typeface="+mn-lt"/>
              </a:rPr>
              <a:t>Survey dates: 4/2/19–4/5/2019 </a:t>
            </a:r>
            <a:r>
              <a:rPr lang="en-US" altLang="en-US" sz="1400" dirty="0">
                <a:solidFill>
                  <a:srgbClr val="1E2124"/>
                </a:solidFill>
                <a:latin typeface="+mn-lt"/>
              </a:rPr>
              <a:t>(Survey Monkey and Fortune magazine)</a:t>
            </a:r>
            <a:r>
              <a:rPr lang="en-US" altLang="en-US" sz="2400" dirty="0">
                <a:solidFill>
                  <a:srgbClr val="1E2124"/>
                </a:solidFill>
              </a:rPr>
              <a:t/>
            </a:r>
            <a:br>
              <a:rPr lang="en-US" altLang="en-US" sz="2400" dirty="0">
                <a:solidFill>
                  <a:srgbClr val="1E2124"/>
                </a:solidFill>
              </a:rPr>
            </a:br>
            <a:r>
              <a:rPr lang="en-US" sz="2400" dirty="0"/>
              <a:t/>
            </a:r>
            <a:br>
              <a:rPr lang="en-US" sz="2400" dirty="0"/>
            </a:br>
            <a:endParaRPr lang="en-US" sz="2400" dirty="0"/>
          </a:p>
        </p:txBody>
      </p:sp>
      <p:graphicFrame>
        <p:nvGraphicFramePr>
          <p:cNvPr id="4" name="Content Placeholder 3"/>
          <p:cNvGraphicFramePr>
            <a:graphicFrameLocks noGrp="1"/>
          </p:cNvGraphicFramePr>
          <p:nvPr>
            <p:ph idx="1"/>
          </p:nvPr>
        </p:nvGraphicFramePr>
        <p:xfrm>
          <a:off x="2204720" y="2438400"/>
          <a:ext cx="7386321" cy="4246879"/>
        </p:xfrm>
        <a:graphic>
          <a:graphicData uri="http://schemas.openxmlformats.org/drawingml/2006/table">
            <a:tbl>
              <a:tblPr/>
              <a:tblGrid>
                <a:gridCol w="1846584">
                  <a:extLst>
                    <a:ext uri="{9D8B030D-6E8A-4147-A177-3AD203B41FA5}">
                      <a16:colId xmlns:a16="http://schemas.microsoft.com/office/drawing/2014/main" xmlns="" val="20000"/>
                    </a:ext>
                  </a:extLst>
                </a:gridCol>
                <a:gridCol w="1846579">
                  <a:extLst>
                    <a:ext uri="{9D8B030D-6E8A-4147-A177-3AD203B41FA5}">
                      <a16:colId xmlns:a16="http://schemas.microsoft.com/office/drawing/2014/main" xmlns="" val="20001"/>
                    </a:ext>
                  </a:extLst>
                </a:gridCol>
                <a:gridCol w="1846579">
                  <a:extLst>
                    <a:ext uri="{9D8B030D-6E8A-4147-A177-3AD203B41FA5}">
                      <a16:colId xmlns:a16="http://schemas.microsoft.com/office/drawing/2014/main" xmlns="" val="20002"/>
                    </a:ext>
                  </a:extLst>
                </a:gridCol>
                <a:gridCol w="1846579">
                  <a:extLst>
                    <a:ext uri="{9D8B030D-6E8A-4147-A177-3AD203B41FA5}">
                      <a16:colId xmlns:a16="http://schemas.microsoft.com/office/drawing/2014/main" xmlns="" val="20003"/>
                    </a:ext>
                  </a:extLst>
                </a:gridCol>
              </a:tblGrid>
              <a:tr h="235517">
                <a:tc gridSpan="2">
                  <a:txBody>
                    <a:bodyPr/>
                    <a:lstStyle/>
                    <a:p>
                      <a:pPr algn="r"/>
                      <a:r>
                        <a:rPr lang="en-US" sz="900" b="0" i="1" dirty="0">
                          <a:solidFill>
                            <a:srgbClr val="A1A4A7"/>
                          </a:solidFill>
                          <a:effectLst/>
                        </a:rPr>
                        <a:t> </a:t>
                      </a:r>
                    </a:p>
                  </a:txBody>
                  <a:tcPr marL="43783" marR="43783" marT="21891" marB="21891" anchor="ctr">
                    <a:lnL>
                      <a:noFill/>
                    </a:lnL>
                    <a:lnR>
                      <a:noFill/>
                    </a:lnR>
                    <a:lnT>
                      <a:noFill/>
                    </a:lnT>
                    <a:lnB w="6350" cap="flat" cmpd="sng" algn="ctr">
                      <a:solidFill>
                        <a:srgbClr val="D0D2D3"/>
                      </a:solidFill>
                      <a:prstDash val="solid"/>
                      <a:round/>
                      <a:headEnd type="none" w="med" len="med"/>
                      <a:tailEnd type="none" w="med" len="med"/>
                    </a:lnB>
                  </a:tcPr>
                </a:tc>
                <a:tc hMerge="1">
                  <a:txBody>
                    <a:bodyPr/>
                    <a:lstStyle/>
                    <a:p>
                      <a:endParaRPr lang="en-US"/>
                    </a:p>
                  </a:txBody>
                  <a:tcPr/>
                </a:tc>
                <a:tc gridSpan="2">
                  <a:txBody>
                    <a:bodyPr/>
                    <a:lstStyle/>
                    <a:p>
                      <a:pPr algn="ctr"/>
                      <a:r>
                        <a:rPr lang="en-US" sz="900" b="0" dirty="0">
                          <a:solidFill>
                            <a:srgbClr val="A1A4A7"/>
                          </a:solidFill>
                          <a:effectLst/>
                        </a:rPr>
                        <a:t>Gender</a:t>
                      </a:r>
                    </a:p>
                  </a:txBody>
                  <a:tcPr marL="43783" marR="43783" marT="21891" marB="21891" anchor="ctr">
                    <a:lnL>
                      <a:noFill/>
                    </a:lnL>
                    <a:lnR>
                      <a:noFill/>
                    </a:lnR>
                    <a:lnT>
                      <a:noFill/>
                    </a:lnT>
                    <a:lnB w="6350" cap="flat" cmpd="sng" algn="ctr">
                      <a:solidFill>
                        <a:srgbClr val="D0D2D3"/>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235517">
                <a:tc>
                  <a:txBody>
                    <a:bodyPr/>
                    <a:lstStyle/>
                    <a:p>
                      <a:pPr algn="r"/>
                      <a:r>
                        <a:rPr lang="en-US" sz="900" b="0" i="1">
                          <a:solidFill>
                            <a:srgbClr val="A1A4A7"/>
                          </a:solidFill>
                          <a:effectLst/>
                        </a:rPr>
                        <a:t>Answer</a:t>
                      </a:r>
                    </a:p>
                  </a:txBody>
                  <a:tcPr marL="43783" marR="43783" marT="21891" marB="21891"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sz="900" b="0">
                          <a:solidFill>
                            <a:srgbClr val="A1A4A7"/>
                          </a:solidFill>
                          <a:effectLst/>
                        </a:rPr>
                        <a:t>Total</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solidFill>
                      <a:srgbClr val="ECEDED"/>
                    </a:solidFill>
                  </a:tcPr>
                </a:tc>
                <a:tc>
                  <a:txBody>
                    <a:bodyPr/>
                    <a:lstStyle/>
                    <a:p>
                      <a:pPr algn="ctr"/>
                      <a:r>
                        <a:rPr lang="en-US" sz="900" b="0">
                          <a:solidFill>
                            <a:srgbClr val="A1A4A7"/>
                          </a:solidFill>
                          <a:effectLst/>
                        </a:rPr>
                        <a:t>Male</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sz="900" b="0">
                          <a:solidFill>
                            <a:srgbClr val="A1A4A7"/>
                          </a:solidFill>
                          <a:effectLst/>
                        </a:rPr>
                        <a:t>Female</a:t>
                      </a:r>
                    </a:p>
                  </a:txBody>
                  <a:tcPr marL="43783" marR="43783" marT="21891" marB="21891"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extLst>
                  <a:ext uri="{0D108BD9-81ED-4DB2-BD59-A6C34878D82A}">
                    <a16:rowId xmlns:a16="http://schemas.microsoft.com/office/drawing/2014/main" xmlns="" val="10001"/>
                  </a:ext>
                </a:extLst>
              </a:tr>
              <a:tr h="235517">
                <a:tc>
                  <a:txBody>
                    <a:bodyPr/>
                    <a:lstStyle/>
                    <a:p>
                      <a:pPr algn="r"/>
                      <a:r>
                        <a:rPr lang="en-US" sz="900" b="0" i="1">
                          <a:solidFill>
                            <a:srgbClr val="1E2124"/>
                          </a:solidFill>
                          <a:effectLst/>
                        </a:rPr>
                        <a:t>Unweighted N</a:t>
                      </a:r>
                    </a:p>
                  </a:txBody>
                  <a:tcPr marL="43783" marR="43783" marT="21891" marB="21891"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sz="900">
                          <a:effectLst/>
                        </a:rPr>
                        <a:t>1,239</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solidFill>
                      <a:srgbClr val="ECEDED"/>
                    </a:solidFill>
                  </a:tcPr>
                </a:tc>
                <a:tc>
                  <a:txBody>
                    <a:bodyPr/>
                    <a:lstStyle/>
                    <a:p>
                      <a:pPr algn="ctr"/>
                      <a:r>
                        <a:rPr lang="en-US" sz="900">
                          <a:effectLst/>
                        </a:rPr>
                        <a:t>476</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sz="900" dirty="0">
                          <a:effectLst/>
                        </a:rPr>
                        <a:t>763</a:t>
                      </a:r>
                    </a:p>
                  </a:txBody>
                  <a:tcPr marL="43783" marR="43783" marT="21891" marB="21891"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extLst>
                  <a:ext uri="{0D108BD9-81ED-4DB2-BD59-A6C34878D82A}">
                    <a16:rowId xmlns:a16="http://schemas.microsoft.com/office/drawing/2014/main" xmlns="" val="10002"/>
                  </a:ext>
                </a:extLst>
              </a:tr>
              <a:tr h="235517">
                <a:tc>
                  <a:txBody>
                    <a:bodyPr/>
                    <a:lstStyle/>
                    <a:p>
                      <a:pPr algn="l"/>
                      <a:r>
                        <a:rPr lang="en-US" sz="900" b="0">
                          <a:effectLst/>
                        </a:rPr>
                        <a:t>Gender</a:t>
                      </a:r>
                    </a:p>
                  </a:txBody>
                  <a:tcPr marL="43783" marR="43783" marT="21891" marB="21891"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tcPr>
                </a:tc>
                <a:tc>
                  <a:txBody>
                    <a:bodyPr/>
                    <a:lstStyle/>
                    <a:p>
                      <a:pPr algn="ctr"/>
                      <a:r>
                        <a:rPr lang="en-US" sz="900">
                          <a:effectLst/>
                        </a:rPr>
                        <a:t>35%</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solidFill>
                      <a:srgbClr val="ECEDED"/>
                    </a:solidFill>
                  </a:tcPr>
                </a:tc>
                <a:tc>
                  <a:txBody>
                    <a:bodyPr/>
                    <a:lstStyle/>
                    <a:p>
                      <a:pPr algn="ctr"/>
                      <a:r>
                        <a:rPr lang="en-US" sz="900">
                          <a:effectLst/>
                        </a:rPr>
                        <a:t>21%</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tcPr>
                </a:tc>
                <a:tc>
                  <a:txBody>
                    <a:bodyPr/>
                    <a:lstStyle/>
                    <a:p>
                      <a:pPr algn="ctr"/>
                      <a:r>
                        <a:rPr lang="en-US" sz="900">
                          <a:effectLst/>
                        </a:rPr>
                        <a:t>48%</a:t>
                      </a:r>
                    </a:p>
                  </a:txBody>
                  <a:tcPr marL="43783" marR="43783" marT="21891" marB="21891"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35517">
                <a:tc>
                  <a:txBody>
                    <a:bodyPr/>
                    <a:lstStyle/>
                    <a:p>
                      <a:pPr algn="l"/>
                      <a:r>
                        <a:rPr lang="en-US" sz="900" b="0">
                          <a:effectLst/>
                        </a:rPr>
                        <a:t>Age</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33%</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30%</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35%</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414048">
                <a:tc>
                  <a:txBody>
                    <a:bodyPr/>
                    <a:lstStyle/>
                    <a:p>
                      <a:pPr algn="l"/>
                      <a:r>
                        <a:rPr lang="en-US" sz="900" b="0">
                          <a:effectLst/>
                        </a:rPr>
                        <a:t>Physical appearance</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31%</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33%</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30%</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235517">
                <a:tc>
                  <a:txBody>
                    <a:bodyPr/>
                    <a:lstStyle/>
                    <a:p>
                      <a:pPr algn="l"/>
                      <a:r>
                        <a:rPr lang="en-US" sz="900" b="0">
                          <a:effectLst/>
                        </a:rPr>
                        <a:t>Race</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30%</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37%</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23%</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235517">
                <a:tc>
                  <a:txBody>
                    <a:bodyPr/>
                    <a:lstStyle/>
                    <a:p>
                      <a:pPr algn="l"/>
                      <a:r>
                        <a:rPr lang="en-US" sz="900" b="0">
                          <a:effectLst/>
                        </a:rPr>
                        <a:t>Education</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22%</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25%</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20%</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414048">
                <a:tc>
                  <a:txBody>
                    <a:bodyPr/>
                    <a:lstStyle/>
                    <a:p>
                      <a:pPr algn="l"/>
                      <a:r>
                        <a:rPr lang="en-US" sz="900" b="0">
                          <a:effectLst/>
                        </a:rPr>
                        <a:t>Socioeconomic status</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15%</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18%</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12%</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235517">
                <a:tc>
                  <a:txBody>
                    <a:bodyPr/>
                    <a:lstStyle/>
                    <a:p>
                      <a:pPr algn="l"/>
                      <a:r>
                        <a:rPr lang="en-US" sz="900" b="0" dirty="0">
                          <a:effectLst/>
                        </a:rPr>
                        <a:t>Religion</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15%</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21%</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10%</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414048">
                <a:tc>
                  <a:txBody>
                    <a:bodyPr/>
                    <a:lstStyle/>
                    <a:p>
                      <a:pPr algn="l"/>
                      <a:r>
                        <a:rPr lang="en-US" sz="900" b="0">
                          <a:effectLst/>
                        </a:rPr>
                        <a:t>Sexual orientation</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dirty="0">
                          <a:effectLst/>
                        </a:rPr>
                        <a:t>13%</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18%</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8%</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235517">
                <a:tc>
                  <a:txBody>
                    <a:bodyPr/>
                    <a:lstStyle/>
                    <a:p>
                      <a:pPr algn="l"/>
                      <a:r>
                        <a:rPr lang="en-US" sz="900" b="0">
                          <a:effectLst/>
                        </a:rPr>
                        <a:t>Disability</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8%</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10%</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7%</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1"/>
                  </a:ext>
                </a:extLst>
              </a:tr>
              <a:tr h="235517">
                <a:tc>
                  <a:txBody>
                    <a:bodyPr/>
                    <a:lstStyle/>
                    <a:p>
                      <a:pPr algn="l"/>
                      <a:r>
                        <a:rPr lang="en-US" sz="900" b="0">
                          <a:effectLst/>
                        </a:rPr>
                        <a:t>Veteran status</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5%</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8%</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2%</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r h="414048">
                <a:tc>
                  <a:txBody>
                    <a:bodyPr/>
                    <a:lstStyle/>
                    <a:p>
                      <a:pPr algn="l"/>
                      <a:r>
                        <a:rPr lang="en-US" sz="900" b="0">
                          <a:effectLst/>
                        </a:rPr>
                        <a:t>Other (please specify)</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13%</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12%</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a:effectLst/>
                        </a:rPr>
                        <a:t>14%</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3"/>
                  </a:ext>
                </a:extLst>
              </a:tr>
              <a:tr h="235517">
                <a:tc>
                  <a:txBody>
                    <a:bodyPr/>
                    <a:lstStyle/>
                    <a:p>
                      <a:pPr algn="l"/>
                      <a:r>
                        <a:rPr lang="en-US" sz="900" b="0">
                          <a:effectLst/>
                        </a:rPr>
                        <a:t>No answer</a:t>
                      </a:r>
                    </a:p>
                  </a:txBody>
                  <a:tcPr marL="43783" marR="43783" marT="21891" marB="21891"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dirty="0">
                          <a:effectLst/>
                        </a:rPr>
                        <a:t>8%</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sz="900">
                          <a:effectLst/>
                        </a:rPr>
                        <a:t>8%</a:t>
                      </a:r>
                    </a:p>
                  </a:txBody>
                  <a:tcPr marL="43783" marR="43783" marT="21891" marB="21891"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sz="900" dirty="0">
                          <a:effectLst/>
                        </a:rPr>
                        <a:t>7%</a:t>
                      </a:r>
                    </a:p>
                  </a:txBody>
                  <a:tcPr marL="43783" marR="43783" marT="21891" marB="21891"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4"/>
                  </a:ext>
                </a:extLst>
              </a:tr>
            </a:tbl>
          </a:graphicData>
        </a:graphic>
      </p:graphicFrame>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srgbClr val="1E2124"/>
              </a:solidFill>
              <a:effectLst/>
              <a:uLnTx/>
              <a:uFillTx/>
              <a:latin typeface="National 2"/>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500" b="0" i="0" u="none" strike="noStrike" kern="1200" cap="none" spc="0" normalizeH="0" baseline="0" noProof="0">
                <a:ln>
                  <a:noFill/>
                </a:ln>
                <a:solidFill>
                  <a:srgbClr val="1E2124"/>
                </a:solidFill>
                <a:effectLst/>
                <a:uLnTx/>
                <a:uFillTx/>
                <a:latin typeface="National 2"/>
                <a:ea typeface="+mn-ea"/>
                <a:cs typeface="+mn-cs"/>
              </a:rPr>
              <a:t>Which of your identities were put down with a microaggression? (Select all that apply)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1E2124"/>
                </a:solidFill>
                <a:effectLst/>
                <a:uLnTx/>
                <a:uFillTx/>
                <a:latin typeface="National 2"/>
                <a:ea typeface="+mn-ea"/>
                <a:cs typeface="+mn-cs"/>
              </a:rPr>
              <a:t>Question wording: Which of your identities were put down with a microaggression? (Select all that apply)</a:t>
            </a:r>
            <a:endParaRPr kumimoji="0" lang="en-US" altLang="en-US" sz="1100" b="0" i="0" u="none" strike="noStrike" kern="1200" cap="none" spc="0" normalizeH="0" baseline="0" noProof="0">
              <a:ln>
                <a:noFill/>
              </a:ln>
              <a:solidFill>
                <a:srgbClr val="1E2124"/>
              </a:solidFill>
              <a:effectLst/>
              <a:uLnTx/>
              <a:uFillTx/>
              <a:latin typeface="National 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1E2124"/>
                </a:solidFill>
                <a:effectLst/>
                <a:uLnTx/>
                <a:uFillTx/>
                <a:latin typeface="National 2"/>
                <a:ea typeface="+mn-ea"/>
                <a:cs typeface="+mn-cs"/>
              </a:rPr>
              <a:t>Survey dates: 4/2/2019–4/5/2019</a:t>
            </a:r>
            <a:endParaRPr kumimoji="0" lang="en-US" altLang="en-US" sz="1100" b="0" i="0" u="none" strike="noStrike" kern="1200" cap="none" spc="0" normalizeH="0" baseline="0" noProof="0">
              <a:ln>
                <a:noFill/>
              </a:ln>
              <a:solidFill>
                <a:srgbClr val="1E2124"/>
              </a:solidFill>
              <a:effectLst/>
              <a:uLnTx/>
              <a:uFillTx/>
              <a:latin typeface="National 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402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416561"/>
            <a:ext cx="10637520" cy="2235200"/>
          </a:xfrm>
        </p:spPr>
        <p:txBody>
          <a:bodyPr/>
          <a:lstStyle/>
          <a:p>
            <a:r>
              <a:rPr lang="en-US" dirty="0"/>
              <a:t>Harmful effects of Microaggressions</a:t>
            </a:r>
          </a:p>
        </p:txBody>
      </p:sp>
      <p:graphicFrame>
        <p:nvGraphicFramePr>
          <p:cNvPr id="4" name="Table 3"/>
          <p:cNvGraphicFramePr>
            <a:graphicFrameLocks noGrp="1"/>
          </p:cNvGraphicFramePr>
          <p:nvPr>
            <p:extLst>
              <p:ext uri="{D42A27DB-BD31-4B8C-83A1-F6EECF244321}">
                <p14:modId xmlns:p14="http://schemas.microsoft.com/office/powerpoint/2010/main" val="1580005032"/>
              </p:ext>
            </p:extLst>
          </p:nvPr>
        </p:nvGraphicFramePr>
        <p:xfrm>
          <a:off x="1753390" y="2807236"/>
          <a:ext cx="8162769" cy="3177006"/>
        </p:xfrm>
        <a:graphic>
          <a:graphicData uri="http://schemas.openxmlformats.org/drawingml/2006/table">
            <a:tbl>
              <a:tblPr/>
              <a:tblGrid>
                <a:gridCol w="2040696">
                  <a:extLst>
                    <a:ext uri="{9D8B030D-6E8A-4147-A177-3AD203B41FA5}">
                      <a16:colId xmlns:a16="http://schemas.microsoft.com/office/drawing/2014/main" xmlns="" val="20000"/>
                    </a:ext>
                  </a:extLst>
                </a:gridCol>
                <a:gridCol w="2040691">
                  <a:extLst>
                    <a:ext uri="{9D8B030D-6E8A-4147-A177-3AD203B41FA5}">
                      <a16:colId xmlns:a16="http://schemas.microsoft.com/office/drawing/2014/main" xmlns="" val="20001"/>
                    </a:ext>
                  </a:extLst>
                </a:gridCol>
                <a:gridCol w="2040691">
                  <a:extLst>
                    <a:ext uri="{9D8B030D-6E8A-4147-A177-3AD203B41FA5}">
                      <a16:colId xmlns:a16="http://schemas.microsoft.com/office/drawing/2014/main" xmlns="" val="20002"/>
                    </a:ext>
                  </a:extLst>
                </a:gridCol>
                <a:gridCol w="2040691">
                  <a:extLst>
                    <a:ext uri="{9D8B030D-6E8A-4147-A177-3AD203B41FA5}">
                      <a16:colId xmlns:a16="http://schemas.microsoft.com/office/drawing/2014/main" xmlns="" val="20003"/>
                    </a:ext>
                  </a:extLst>
                </a:gridCol>
              </a:tblGrid>
              <a:tr h="453858">
                <a:tc gridSpan="2">
                  <a:txBody>
                    <a:bodyPr/>
                    <a:lstStyle/>
                    <a:p>
                      <a:pPr algn="r"/>
                      <a:r>
                        <a:rPr lang="en-US" b="0" i="1" dirty="0">
                          <a:solidFill>
                            <a:srgbClr val="A1A4A7"/>
                          </a:solidFill>
                          <a:effectLst/>
                        </a:rPr>
                        <a:t> </a:t>
                      </a:r>
                    </a:p>
                  </a:txBody>
                  <a:tcPr anchor="ctr">
                    <a:lnL>
                      <a:noFill/>
                    </a:lnL>
                    <a:lnR>
                      <a:noFill/>
                    </a:lnR>
                    <a:lnT>
                      <a:noFill/>
                    </a:lnT>
                    <a:lnB w="6350" cap="flat" cmpd="sng" algn="ctr">
                      <a:solidFill>
                        <a:srgbClr val="D0D2D3"/>
                      </a:solidFill>
                      <a:prstDash val="solid"/>
                      <a:round/>
                      <a:headEnd type="none" w="med" len="med"/>
                      <a:tailEnd type="none" w="med" len="med"/>
                    </a:lnB>
                  </a:tcPr>
                </a:tc>
                <a:tc hMerge="1">
                  <a:txBody>
                    <a:bodyPr/>
                    <a:lstStyle/>
                    <a:p>
                      <a:endParaRPr lang="en-US"/>
                    </a:p>
                  </a:txBody>
                  <a:tcPr/>
                </a:tc>
                <a:tc gridSpan="2">
                  <a:txBody>
                    <a:bodyPr/>
                    <a:lstStyle/>
                    <a:p>
                      <a:pPr algn="ctr"/>
                      <a:r>
                        <a:rPr lang="en-US" b="0">
                          <a:solidFill>
                            <a:srgbClr val="A1A4A7"/>
                          </a:solidFill>
                          <a:effectLst/>
                        </a:rPr>
                        <a:t>Gender</a:t>
                      </a:r>
                    </a:p>
                  </a:txBody>
                  <a:tcPr anchor="ctr">
                    <a:lnL>
                      <a:noFill/>
                    </a:lnL>
                    <a:lnR>
                      <a:noFill/>
                    </a:lnR>
                    <a:lnT>
                      <a:noFill/>
                    </a:lnT>
                    <a:lnB w="6350" cap="flat" cmpd="sng" algn="ctr">
                      <a:solidFill>
                        <a:srgbClr val="D0D2D3"/>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453858">
                <a:tc>
                  <a:txBody>
                    <a:bodyPr/>
                    <a:lstStyle/>
                    <a:p>
                      <a:pPr algn="r"/>
                      <a:r>
                        <a:rPr lang="en-US" b="0" i="1">
                          <a:solidFill>
                            <a:srgbClr val="A1A4A7"/>
                          </a:solidFill>
                          <a:effectLst/>
                        </a:rPr>
                        <a:t>Answer</a:t>
                      </a:r>
                    </a:p>
                  </a:txBody>
                  <a:tcPr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b="0">
                          <a:solidFill>
                            <a:srgbClr val="A1A4A7"/>
                          </a:solidFill>
                          <a:effectLst/>
                        </a:rPr>
                        <a:t>Total</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solidFill>
                      <a:srgbClr val="ECEDED"/>
                    </a:solidFill>
                  </a:tcPr>
                </a:tc>
                <a:tc>
                  <a:txBody>
                    <a:bodyPr/>
                    <a:lstStyle/>
                    <a:p>
                      <a:pPr algn="ctr"/>
                      <a:r>
                        <a:rPr lang="en-US" b="0" dirty="0">
                          <a:solidFill>
                            <a:srgbClr val="A1A4A7"/>
                          </a:solidFill>
                          <a:effectLst/>
                        </a:rPr>
                        <a:t>Male</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b="0">
                          <a:solidFill>
                            <a:srgbClr val="A1A4A7"/>
                          </a:solidFill>
                          <a:effectLst/>
                        </a:rPr>
                        <a:t>Female</a:t>
                      </a:r>
                    </a:p>
                  </a:txBody>
                  <a:tcPr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extLst>
                  <a:ext uri="{0D108BD9-81ED-4DB2-BD59-A6C34878D82A}">
                    <a16:rowId xmlns:a16="http://schemas.microsoft.com/office/drawing/2014/main" xmlns="" val="10001"/>
                  </a:ext>
                </a:extLst>
              </a:tr>
              <a:tr h="453858">
                <a:tc>
                  <a:txBody>
                    <a:bodyPr/>
                    <a:lstStyle/>
                    <a:p>
                      <a:pPr algn="r"/>
                      <a:r>
                        <a:rPr lang="en-US" b="0" i="1">
                          <a:solidFill>
                            <a:srgbClr val="1E2124"/>
                          </a:solidFill>
                          <a:effectLst/>
                        </a:rPr>
                        <a:t>Unweighted N</a:t>
                      </a:r>
                    </a:p>
                  </a:txBody>
                  <a:tcPr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dirty="0">
                          <a:effectLst/>
                        </a:rPr>
                        <a:t>4,274</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solidFill>
                      <a:srgbClr val="ECEDED"/>
                    </a:solidFill>
                  </a:tcPr>
                </a:tc>
                <a:tc>
                  <a:txBody>
                    <a:bodyPr/>
                    <a:lstStyle/>
                    <a:p>
                      <a:pPr algn="ctr"/>
                      <a:r>
                        <a:rPr lang="en-US">
                          <a:effectLst/>
                        </a:rPr>
                        <a:t>1,971</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a:effectLst/>
                        </a:rPr>
                        <a:t>2,303</a:t>
                      </a:r>
                    </a:p>
                  </a:txBody>
                  <a:tcPr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extLst>
                  <a:ext uri="{0D108BD9-81ED-4DB2-BD59-A6C34878D82A}">
                    <a16:rowId xmlns:a16="http://schemas.microsoft.com/office/drawing/2014/main" xmlns="" val="10002"/>
                  </a:ext>
                </a:extLst>
              </a:tr>
              <a:tr h="453858">
                <a:tc>
                  <a:txBody>
                    <a:bodyPr/>
                    <a:lstStyle/>
                    <a:p>
                      <a:pPr algn="l"/>
                      <a:r>
                        <a:rPr lang="en-US" b="0">
                          <a:effectLst/>
                        </a:rPr>
                        <a:t>Yes</a:t>
                      </a:r>
                    </a:p>
                  </a:txBody>
                  <a:tcPr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tcPr>
                </a:tc>
                <a:tc>
                  <a:txBody>
                    <a:bodyPr/>
                    <a:lstStyle/>
                    <a:p>
                      <a:pPr algn="ctr"/>
                      <a:r>
                        <a:rPr lang="en-US">
                          <a:effectLst/>
                        </a:rPr>
                        <a:t>36%</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solidFill>
                      <a:srgbClr val="ECEDED"/>
                    </a:solidFill>
                  </a:tcPr>
                </a:tc>
                <a:tc>
                  <a:txBody>
                    <a:bodyPr/>
                    <a:lstStyle/>
                    <a:p>
                      <a:pPr algn="ctr"/>
                      <a:r>
                        <a:rPr lang="en-US" dirty="0">
                          <a:effectLst/>
                        </a:rPr>
                        <a:t>34%</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tcPr>
                </a:tc>
                <a:tc>
                  <a:txBody>
                    <a:bodyPr/>
                    <a:lstStyle/>
                    <a:p>
                      <a:pPr algn="ctr"/>
                      <a:r>
                        <a:rPr lang="en-US">
                          <a:effectLst/>
                        </a:rPr>
                        <a:t>38%</a:t>
                      </a:r>
                    </a:p>
                  </a:txBody>
                  <a:tcPr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a:noFill/>
                    </a:lnB>
                  </a:tcPr>
                </a:tc>
                <a:extLst>
                  <a:ext uri="{0D108BD9-81ED-4DB2-BD59-A6C34878D82A}">
                    <a16:rowId xmlns:a16="http://schemas.microsoft.com/office/drawing/2014/main" xmlns="" val="10003"/>
                  </a:ext>
                </a:extLst>
              </a:tr>
              <a:tr h="453858">
                <a:tc>
                  <a:txBody>
                    <a:bodyPr/>
                    <a:lstStyle/>
                    <a:p>
                      <a:pPr algn="l"/>
                      <a:r>
                        <a:rPr lang="en-US" b="0">
                          <a:effectLst/>
                        </a:rPr>
                        <a:t>No</a:t>
                      </a:r>
                    </a:p>
                  </a:txBody>
                  <a:tcPr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39%</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a:effectLst/>
                        </a:rPr>
                        <a:t>40%</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38%</a:t>
                      </a:r>
                    </a:p>
                  </a:txBody>
                  <a:tcPr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453858">
                <a:tc>
                  <a:txBody>
                    <a:bodyPr/>
                    <a:lstStyle/>
                    <a:p>
                      <a:pPr algn="l"/>
                      <a:r>
                        <a:rPr lang="en-US" b="0">
                          <a:effectLst/>
                        </a:rPr>
                        <a:t>Not sure</a:t>
                      </a:r>
                    </a:p>
                  </a:txBody>
                  <a:tcPr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24%</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a:effectLst/>
                        </a:rPr>
                        <a:t>25%</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22%</a:t>
                      </a:r>
                    </a:p>
                  </a:txBody>
                  <a:tcPr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453858">
                <a:tc>
                  <a:txBody>
                    <a:bodyPr/>
                    <a:lstStyle/>
                    <a:p>
                      <a:pPr algn="l"/>
                      <a:r>
                        <a:rPr lang="en-US" b="0">
                          <a:effectLst/>
                        </a:rPr>
                        <a:t>No answer</a:t>
                      </a:r>
                    </a:p>
                  </a:txBody>
                  <a:tcPr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2%</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a:effectLst/>
                        </a:rPr>
                        <a:t>2%</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dirty="0">
                          <a:effectLst/>
                        </a:rPr>
                        <a:t>2%</a:t>
                      </a:r>
                    </a:p>
                  </a:txBody>
                  <a:tcPr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bl>
          </a:graphicData>
        </a:graphic>
      </p:graphicFrame>
      <p:sp>
        <p:nvSpPr>
          <p:cNvPr id="5" name="Rectangle 1"/>
          <p:cNvSpPr>
            <a:spLocks noChangeArrowheads="1"/>
          </p:cNvSpPr>
          <p:nvPr/>
        </p:nvSpPr>
        <p:spPr bwMode="auto">
          <a:xfrm>
            <a:off x="838200" y="1929140"/>
            <a:ext cx="1031747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1E2124"/>
              </a:solidFill>
              <a:effectLst/>
              <a:latin typeface="National 2"/>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1E2124"/>
                </a:solidFill>
                <a:effectLst/>
              </a:rPr>
              <a:t>Have you personally witnessed a </a:t>
            </a:r>
            <a:r>
              <a:rPr kumimoji="0" lang="en-US" altLang="en-US" sz="2400" b="0" i="0" u="none" strike="noStrike" cap="none" normalizeH="0" baseline="0" dirty="0" err="1">
                <a:ln>
                  <a:noFill/>
                </a:ln>
                <a:solidFill>
                  <a:srgbClr val="1E2124"/>
                </a:solidFill>
                <a:effectLst/>
              </a:rPr>
              <a:t>microaggression</a:t>
            </a:r>
            <a:r>
              <a:rPr kumimoji="0" lang="en-US" altLang="en-US" sz="2400" b="0" i="0" u="none" strike="noStrike" cap="none" normalizeH="0" baseline="0" dirty="0">
                <a:ln>
                  <a:noFill/>
                </a:ln>
                <a:solidFill>
                  <a:srgbClr val="1E2124"/>
                </a:solidFill>
                <a:effectLst/>
              </a:rPr>
              <a:t> in the workplace?</a:t>
            </a:r>
          </a:p>
          <a:p>
            <a:pPr eaLnBrk="0" fontAlgn="base" hangingPunct="0">
              <a:spcBef>
                <a:spcPct val="0"/>
              </a:spcBef>
              <a:spcAft>
                <a:spcPct val="0"/>
              </a:spcAft>
            </a:pPr>
            <a:r>
              <a:rPr kumimoji="0" lang="en-US" altLang="en-US" sz="1400" b="0" i="0" u="none" strike="noStrike" cap="none" normalizeH="0" baseline="0" dirty="0">
                <a:ln>
                  <a:noFill/>
                </a:ln>
                <a:solidFill>
                  <a:srgbClr val="1E2124"/>
                </a:solidFill>
                <a:effectLst/>
              </a:rPr>
              <a:t>Survey: 4/2/2019–4/5/2019 </a:t>
            </a:r>
            <a:r>
              <a:rPr lang="en-US" altLang="en-US" sz="1400" dirty="0">
                <a:solidFill>
                  <a:srgbClr val="1E2124"/>
                </a:solidFill>
              </a:rPr>
              <a:t>(Survey Monkey and Fortune magazine)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1E2124"/>
              </a:solidFill>
              <a:effectLst/>
              <a:latin typeface="National 2"/>
            </a:endParaRPr>
          </a:p>
        </p:txBody>
      </p:sp>
    </p:spTree>
    <p:extLst>
      <p:ext uri="{BB962C8B-B14F-4D97-AF65-F5344CB8AC3E}">
        <p14:creationId xmlns:p14="http://schemas.microsoft.com/office/powerpoint/2010/main" val="279704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988542"/>
            <a:ext cx="10515600" cy="1507523"/>
          </a:xfrm>
        </p:spPr>
        <p:txBody>
          <a:bodyPr/>
          <a:lstStyle/>
          <a:p>
            <a:pPr algn="ctr"/>
            <a:r>
              <a:rPr lang="en-US" b="1" dirty="0"/>
              <a:t>Polling Question</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496065"/>
            <a:ext cx="10515600" cy="3680897"/>
          </a:xfrm>
        </p:spPr>
        <p:txBody>
          <a:bodyPr>
            <a:normAutofit/>
          </a:bodyPr>
          <a:lstStyle/>
          <a:p>
            <a:pPr marL="457200" lvl="1" indent="0">
              <a:buNone/>
            </a:pPr>
            <a:r>
              <a:rPr lang="en-US" sz="4400" dirty="0"/>
              <a:t>Are microaggressions a serious workplace problem?</a:t>
            </a:r>
          </a:p>
          <a:p>
            <a:pPr marL="1371600" lvl="2" indent="-457200">
              <a:buAutoNum type="alphaUcPeriod"/>
            </a:pPr>
            <a:r>
              <a:rPr lang="en-US" sz="4400" dirty="0"/>
              <a:t>Yes</a:t>
            </a:r>
          </a:p>
          <a:p>
            <a:pPr marL="1371600" lvl="2" indent="-457200">
              <a:buAutoNum type="alphaUcPeriod"/>
            </a:pPr>
            <a:r>
              <a:rPr lang="en-US" sz="4400" dirty="0"/>
              <a:t>No</a:t>
            </a:r>
          </a:p>
          <a:p>
            <a:pPr marL="1371600" lvl="2" indent="-457200">
              <a:buAutoNum type="alphaUcPeriod"/>
            </a:pPr>
            <a:r>
              <a:rPr lang="en-US" sz="4400" dirty="0"/>
              <a:t>Not sure</a:t>
            </a:r>
          </a:p>
          <a:p>
            <a:endParaRPr lang="en-US" dirty="0"/>
          </a:p>
        </p:txBody>
      </p:sp>
    </p:spTree>
    <p:extLst>
      <p:ext uri="{BB962C8B-B14F-4D97-AF65-F5344CB8AC3E}">
        <p14:creationId xmlns:p14="http://schemas.microsoft.com/office/powerpoint/2010/main" val="279494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254000" y="1461155"/>
            <a:ext cx="11938000" cy="1329180"/>
          </a:xfrm>
        </p:spPr>
        <p:txBody>
          <a:bodyPr/>
          <a:lstStyle/>
          <a:p>
            <a:pPr algn="ctr"/>
            <a:r>
              <a:rPr lang="en-US" b="1" dirty="0"/>
              <a:t>Microaggressions in the Workplace</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553563" y="2926081"/>
            <a:ext cx="11277600" cy="3342322"/>
          </a:xfrm>
        </p:spPr>
        <p:txBody>
          <a:bodyPr>
            <a:normAutofit/>
          </a:bodyPr>
          <a:lstStyle/>
          <a:p>
            <a:pPr algn="just"/>
            <a:r>
              <a:rPr lang="en-US" b="1" dirty="0"/>
              <a:t>68%</a:t>
            </a:r>
            <a:r>
              <a:rPr lang="en-US" dirty="0"/>
              <a:t> of Americans say microaggressions are a serious workplace problem.</a:t>
            </a:r>
          </a:p>
          <a:p>
            <a:r>
              <a:rPr lang="en-US" b="1" dirty="0"/>
              <a:t>36%</a:t>
            </a:r>
            <a:r>
              <a:rPr lang="en-US" dirty="0"/>
              <a:t> of Americans have witnessed microaggressions at work.</a:t>
            </a:r>
          </a:p>
          <a:p>
            <a:r>
              <a:rPr lang="en-US" b="1" dirty="0"/>
              <a:t>26%</a:t>
            </a:r>
            <a:r>
              <a:rPr lang="en-US" dirty="0"/>
              <a:t> of Americans have experienced microaggressions at work.</a:t>
            </a:r>
          </a:p>
          <a:p>
            <a:r>
              <a:rPr lang="en-US" b="1" dirty="0"/>
              <a:t>64% </a:t>
            </a:r>
            <a:r>
              <a:rPr lang="en-US" dirty="0"/>
              <a:t>of women have experienced gender-based microaggressions at work.</a:t>
            </a:r>
          </a:p>
          <a:p>
            <a:pPr marL="0" indent="0">
              <a:buNone/>
            </a:pPr>
            <a:r>
              <a:rPr lang="en-US" sz="1500" dirty="0"/>
              <a:t>February 21, 2023 </a:t>
            </a:r>
            <a:r>
              <a:rPr lang="en-US" sz="1500" dirty="0">
                <a:hlinkClick r:id="rId2"/>
              </a:rPr>
              <a:t>https://www.zippia.com/employer/workplace-microaggression-statistics/</a:t>
            </a:r>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339465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9761"/>
            <a:ext cx="10515600" cy="4347202"/>
          </a:xfrm>
        </p:spPr>
        <p:txBody>
          <a:bodyPr/>
          <a:lstStyle/>
          <a:p>
            <a:r>
              <a:rPr lang="en-US" dirty="0"/>
              <a:t>Margo O’Donnell, Co-Chair and Partner, Labor and Employment, </a:t>
            </a:r>
            <a:r>
              <a:rPr lang="en-US" dirty="0" err="1"/>
              <a:t>Benesch</a:t>
            </a:r>
            <a:r>
              <a:rPr lang="en-US" dirty="0"/>
              <a:t> Friedlander </a:t>
            </a:r>
            <a:r>
              <a:rPr lang="en-US" dirty="0" err="1"/>
              <a:t>Coplan</a:t>
            </a:r>
            <a:r>
              <a:rPr lang="en-US" dirty="0"/>
              <a:t> &amp; </a:t>
            </a:r>
            <a:r>
              <a:rPr lang="en-US" dirty="0" err="1"/>
              <a:t>Aronoff</a:t>
            </a:r>
            <a:r>
              <a:rPr lang="en-US" dirty="0"/>
              <a:t> LLP </a:t>
            </a:r>
          </a:p>
          <a:p>
            <a:pPr marL="0" indent="0">
              <a:buNone/>
            </a:pPr>
            <a:endParaRPr lang="en-US" dirty="0"/>
          </a:p>
          <a:p>
            <a:r>
              <a:rPr lang="en-US" dirty="0"/>
              <a:t>Stephanie Penninger, Senior Director, Legal Counsel, RXO, Inc.</a:t>
            </a:r>
          </a:p>
          <a:p>
            <a:pPr marL="0" indent="0">
              <a:buNone/>
            </a:pPr>
            <a:endParaRPr lang="en-US" dirty="0"/>
          </a:p>
          <a:p>
            <a:r>
              <a:rPr lang="en-US" dirty="0"/>
              <a:t>T. Christine Pham, Associate General Counsel, Cowan Systems, LLC</a:t>
            </a:r>
          </a:p>
          <a:p>
            <a:pPr marL="0" indent="0">
              <a:buNone/>
            </a:pPr>
            <a:endParaRPr lang="en-US" dirty="0"/>
          </a:p>
          <a:p>
            <a:r>
              <a:rPr lang="en-US" dirty="0"/>
              <a:t>Beata Shapiro, Partner, Wilson Elser LLP</a:t>
            </a:r>
          </a:p>
        </p:txBody>
      </p:sp>
    </p:spTree>
    <p:extLst>
      <p:ext uri="{BB962C8B-B14F-4D97-AF65-F5344CB8AC3E}">
        <p14:creationId xmlns:p14="http://schemas.microsoft.com/office/powerpoint/2010/main" val="4153486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995AD6-CA1B-F776-FFFA-936EC37BFAD3}"/>
              </a:ext>
            </a:extLst>
          </p:cNvPr>
          <p:cNvSpPr>
            <a:spLocks noGrp="1"/>
          </p:cNvSpPr>
          <p:nvPr>
            <p:ph idx="1"/>
          </p:nvPr>
        </p:nvSpPr>
        <p:spPr>
          <a:xfrm>
            <a:off x="838200" y="1743959"/>
            <a:ext cx="10515600" cy="4433003"/>
          </a:xfrm>
        </p:spPr>
        <p:txBody>
          <a:bodyPr>
            <a:normAutofit/>
          </a:bodyPr>
          <a:lstStyle/>
          <a:p>
            <a:pPr marL="0" indent="0">
              <a:lnSpc>
                <a:spcPct val="100000"/>
              </a:lnSpc>
              <a:spcBef>
                <a:spcPts val="0"/>
              </a:spcBef>
              <a:buNone/>
            </a:pPr>
            <a:r>
              <a:rPr lang="en-US" dirty="0">
                <a:latin typeface="Arial" panose="020B0604020202020204" pitchFamily="34" charset="0"/>
                <a:cs typeface="Arial" panose="020B0604020202020204" pitchFamily="34" charset="0"/>
              </a:rPr>
              <a:t>Studies find that microaggressions are grossly underreported, particularly by victims of microaggressions, with only 30% of microaggressions being reported.</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nSpc>
                <a:spcPct val="100000"/>
              </a:lnSpc>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Microaggressions in the workplace can negatively affect employees' job satisfaction, eventually driving them to quit. </a:t>
            </a:r>
          </a:p>
          <a:p>
            <a:pPr marL="0" indent="0">
              <a:lnSpc>
                <a:spcPct val="100000"/>
              </a:lnSpc>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dirty="0">
                <a:latin typeface="Arial" panose="020B0604020202020204" pitchFamily="34" charset="0"/>
                <a:ea typeface="Calibri" panose="020F0502020204030204" pitchFamily="34" charset="0"/>
                <a:cs typeface="Arial" panose="020B0604020202020204" pitchFamily="34" charset="0"/>
              </a:rPr>
              <a:t>In 2021, roughly </a:t>
            </a:r>
            <a:r>
              <a:rPr lang="en-US" dirty="0">
                <a:effectLst/>
                <a:latin typeface="Arial" panose="020B0604020202020204" pitchFamily="34" charset="0"/>
                <a:ea typeface="Calibri" panose="020F0502020204030204" pitchFamily="34" charset="0"/>
                <a:cs typeface="Arial" panose="020B0604020202020204" pitchFamily="34" charset="0"/>
              </a:rPr>
              <a:t>35 percent of U.S. workers who left a job cited feelings of disrespect as a main reason they quit, according to Pew Research Center.</a:t>
            </a:r>
          </a:p>
          <a:p>
            <a:endParaRPr lang="en-US" dirty="0"/>
          </a:p>
        </p:txBody>
      </p:sp>
    </p:spTree>
    <p:extLst>
      <p:ext uri="{BB962C8B-B14F-4D97-AF65-F5344CB8AC3E}">
        <p14:creationId xmlns:p14="http://schemas.microsoft.com/office/powerpoint/2010/main" val="4308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335280" y="1137920"/>
            <a:ext cx="11592560" cy="2017403"/>
          </a:xfrm>
        </p:spPr>
        <p:txBody>
          <a:bodyPr>
            <a:normAutofit/>
          </a:bodyPr>
          <a:lstStyle/>
          <a:p>
            <a:r>
              <a:rPr lang="en-US" sz="2700" dirty="0">
                <a:latin typeface="+mn-lt"/>
              </a:rPr>
              <a:t>In 2022, disrespectful behavior was found to have a greater impact on losing workers than lack of flexibility and workload.</a:t>
            </a:r>
            <a:r>
              <a:rPr lang="en-US" dirty="0"/>
              <a:t/>
            </a:r>
            <a:br>
              <a:rPr lang="en-US" dirty="0"/>
            </a:br>
            <a:endParaRPr lang="en-US" dirty="0"/>
          </a:p>
        </p:txBody>
      </p:sp>
      <p:pic>
        <p:nvPicPr>
          <p:cNvPr id="4" name="Picture 3"/>
          <p:cNvPicPr/>
          <p:nvPr/>
        </p:nvPicPr>
        <p:blipFill>
          <a:blip r:embed="rId2"/>
          <a:stretch>
            <a:fillRect/>
          </a:stretch>
        </p:blipFill>
        <p:spPr>
          <a:xfrm>
            <a:off x="3124199" y="2272937"/>
            <a:ext cx="5249091" cy="4374243"/>
          </a:xfrm>
          <a:prstGeom prst="rect">
            <a:avLst/>
          </a:prstGeom>
        </p:spPr>
      </p:pic>
    </p:spTree>
    <p:extLst>
      <p:ext uri="{BB962C8B-B14F-4D97-AF65-F5344CB8AC3E}">
        <p14:creationId xmlns:p14="http://schemas.microsoft.com/office/powerpoint/2010/main" val="213319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p:txBody>
          <a:bodyPr/>
          <a:lstStyle/>
          <a:p>
            <a:pPr algn="ctr"/>
            <a:r>
              <a:rPr lang="en-US" b="1" dirty="0"/>
              <a:t>Costs of Microaggressions in the Workplace</a:t>
            </a:r>
          </a:p>
        </p:txBody>
      </p:sp>
      <p:sp>
        <p:nvSpPr>
          <p:cNvPr id="4" name="Rectangle 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4D4D4D"/>
                </a:solidFill>
                <a:effectLst/>
                <a:latin typeface="Roboto"/>
              </a:rPr>
              <a:t>Potential Costs of Microaggressions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666666"/>
                </a:solidFill>
                <a:effectLst/>
                <a:latin typeface="Roboto"/>
              </a:rPr>
              <a:t>Microaggressions can also have real financial costs on employers who ignore them. For example, they can lead to:</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1" u="none" strike="noStrike" cap="none" normalizeH="0" baseline="0">
                <a:ln>
                  <a:noFill/>
                </a:ln>
                <a:solidFill>
                  <a:srgbClr val="666666"/>
                </a:solidFill>
                <a:effectLst/>
                <a:latin typeface="Roboto"/>
              </a:rPr>
              <a:t>Lost productivity</a:t>
            </a:r>
            <a:r>
              <a:rPr kumimoji="0" lang="en-US" altLang="en-US" sz="1200" b="0" i="0" u="none" strike="noStrike" cap="none" normalizeH="0" baseline="0">
                <a:ln>
                  <a:noFill/>
                </a:ln>
                <a:solidFill>
                  <a:srgbClr val="666666"/>
                </a:solidFill>
                <a:effectLst/>
                <a:latin typeface="Roboto"/>
              </a:rPr>
              <a:t>. The "soft bigotry" of microaggressions has real costs -- $450 to $550 billion in U.S. workforce productivity according to Gallup.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1" u="none" strike="noStrike" cap="none" normalizeH="0" baseline="0">
                <a:ln>
                  <a:noFill/>
                </a:ln>
                <a:solidFill>
                  <a:srgbClr val="666666"/>
                </a:solidFill>
                <a:effectLst/>
                <a:latin typeface="Roboto"/>
              </a:rPr>
              <a:t>Low morale</a:t>
            </a:r>
            <a:r>
              <a:rPr kumimoji="0" lang="en-US" altLang="en-US" sz="1200" b="0" i="0" u="none" strike="noStrike" cap="none" normalizeH="0" baseline="0">
                <a:ln>
                  <a:noFill/>
                </a:ln>
                <a:solidFill>
                  <a:srgbClr val="666666"/>
                </a:solidFill>
                <a:effectLst/>
                <a:latin typeface="Roboto"/>
              </a:rPr>
              <a:t>. It's that thing that keeps people from working just hard enough not to get fired, and all the </a:t>
            </a:r>
            <a:r>
              <a:rPr kumimoji="0" lang="en-US" altLang="en-US" sz="1200" b="0" i="0" u="none" strike="noStrike" cap="none" normalizeH="0" baseline="0">
                <a:ln>
                  <a:noFill/>
                </a:ln>
                <a:solidFill>
                  <a:srgbClr val="005DA2"/>
                </a:solidFill>
                <a:effectLst/>
                <a:latin typeface="Roboto"/>
                <a:hlinkClick r:id="rId2" tooltip="Is More Workplace Transparency Good for Business?"/>
              </a:rPr>
              <a:t>transparency</a:t>
            </a:r>
            <a:r>
              <a:rPr kumimoji="0" lang="en-US" altLang="en-US" sz="1200" b="0" i="0" u="none" strike="noStrike" cap="none" normalizeH="0" baseline="0">
                <a:ln>
                  <a:noFill/>
                </a:ln>
                <a:solidFill>
                  <a:srgbClr val="666666"/>
                </a:solidFill>
                <a:effectLst/>
                <a:latin typeface="Roboto"/>
              </a:rPr>
              <a:t> in the world won't save employees from fleeing a toxic office environment.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1" u="none" strike="noStrike" cap="none" normalizeH="0" baseline="0">
                <a:ln>
                  <a:noFill/>
                </a:ln>
                <a:solidFill>
                  <a:srgbClr val="666666"/>
                </a:solidFill>
                <a:effectLst/>
                <a:latin typeface="Roboto"/>
              </a:rPr>
              <a:t>Claims of a hostile work environment</a:t>
            </a:r>
            <a:r>
              <a:rPr kumimoji="0" lang="en-US" altLang="en-US" sz="1200" b="0" i="0" u="none" strike="noStrike" cap="none" normalizeH="0" baseline="0">
                <a:ln>
                  <a:noFill/>
                </a:ln>
                <a:solidFill>
                  <a:srgbClr val="666666"/>
                </a:solidFill>
                <a:effectLst/>
                <a:latin typeface="Roboto"/>
              </a:rPr>
              <a:t>. In some cases, microaggresions can add up to a big employment discrimination lawsuit by contributing to a </a:t>
            </a:r>
            <a:r>
              <a:rPr kumimoji="0" lang="en-US" altLang="en-US" sz="1200" b="0" i="0" u="none" strike="noStrike" cap="none" normalizeH="0" baseline="0">
                <a:ln>
                  <a:noFill/>
                </a:ln>
                <a:solidFill>
                  <a:srgbClr val="005DA2"/>
                </a:solidFill>
                <a:effectLst/>
                <a:latin typeface="Roboto"/>
                <a:hlinkClick r:id="rId3" tooltip="Employers: What Is a Hostile Work Environment?"/>
              </a:rPr>
              <a:t>hostile work environment</a:t>
            </a:r>
            <a:r>
              <a:rPr kumimoji="0" lang="en-US" altLang="en-US" sz="1200" b="0" i="0" u="none" strike="noStrike" cap="none" normalizeH="0" baseline="0">
                <a:ln>
                  <a:noFill/>
                </a:ln>
                <a:solidFill>
                  <a:srgbClr val="666666"/>
                </a:solidFill>
                <a:effectLst/>
                <a:latin typeface="Roboto"/>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Grp="1" noChangeArrowheads="1"/>
          </p:cNvSpPr>
          <p:nvPr>
            <p:ph idx="1"/>
          </p:nvPr>
        </p:nvSpPr>
        <p:spPr bwMode="auto">
          <a:xfrm>
            <a:off x="838201" y="3404259"/>
            <a:ext cx="10579100" cy="2523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u="none" strike="noStrike" cap="none" normalizeH="0" baseline="0" dirty="0">
                <a:ln>
                  <a:noFill/>
                </a:ln>
                <a:effectLst/>
                <a:latin typeface="+mn-lt"/>
              </a:rPr>
              <a:t>Lost productivity</a:t>
            </a:r>
            <a:r>
              <a:rPr lang="en-US" altLang="en-US" dirty="0">
                <a:latin typeface="+mn-lt"/>
              </a:rPr>
              <a:t>: </a:t>
            </a:r>
            <a:r>
              <a:rPr kumimoji="0" lang="en-US" altLang="en-US" b="0" u="none" strike="noStrike" cap="none" normalizeH="0" baseline="0" dirty="0">
                <a:ln>
                  <a:noFill/>
                </a:ln>
                <a:effectLst/>
                <a:latin typeface="+mn-lt"/>
              </a:rPr>
              <a:t>$450 to $550 billion in U.S. workforce productivity according to Gallup.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u="none" strike="noStrike" cap="none" normalizeH="0" baseline="0" dirty="0">
                <a:ln>
                  <a:noFill/>
                </a:ln>
                <a:effectLst/>
                <a:latin typeface="+mn-lt"/>
              </a:rPr>
              <a:t>Low morale</a:t>
            </a:r>
            <a:r>
              <a:rPr lang="en-US" altLang="en-US" dirty="0">
                <a:latin typeface="+mn-lt"/>
              </a:rPr>
              <a:t>: Quiet quitting, less effective team interactions, leaving workers.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u="none" strike="noStrike" cap="none" normalizeH="0" baseline="0" dirty="0">
                <a:ln>
                  <a:noFill/>
                </a:ln>
                <a:effectLst/>
                <a:latin typeface="+mn-lt"/>
              </a:rPr>
              <a:t>Legal liability:</a:t>
            </a:r>
            <a:r>
              <a:rPr kumimoji="0" lang="en-US" altLang="en-US" b="0" u="none" strike="noStrike" cap="none" normalizeH="0" dirty="0">
                <a:ln>
                  <a:noFill/>
                </a:ln>
                <a:effectLst/>
                <a:latin typeface="+mn-lt"/>
              </a:rPr>
              <a:t> </a:t>
            </a:r>
            <a:r>
              <a:rPr kumimoji="0" lang="en-US" altLang="en-US" b="0" u="none" strike="noStrike" cap="none" normalizeH="0" baseline="0" dirty="0">
                <a:ln>
                  <a:noFill/>
                </a:ln>
                <a:effectLst/>
                <a:latin typeface="+mn-lt"/>
              </a:rPr>
              <a:t>Claims of a hostile work environment</a:t>
            </a:r>
            <a:r>
              <a:rPr lang="en-US" altLang="en-US" dirty="0">
                <a:latin typeface="+mn-lt"/>
              </a:rPr>
              <a:t> or discrimination.</a:t>
            </a:r>
            <a:endParaRPr kumimoji="0" lang="en-US" altLang="en-US" b="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u="none" strike="noStrike" cap="none" normalizeH="0" baseline="0" dirty="0">
              <a:ln>
                <a:noFill/>
              </a:ln>
              <a:effectLst/>
            </a:endParaRPr>
          </a:p>
        </p:txBody>
      </p:sp>
    </p:spTree>
    <p:extLst>
      <p:ext uri="{BB962C8B-B14F-4D97-AF65-F5344CB8AC3E}">
        <p14:creationId xmlns:p14="http://schemas.microsoft.com/office/powerpoint/2010/main" val="39073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883921"/>
            <a:ext cx="10515600" cy="1198879"/>
          </a:xfrm>
        </p:spPr>
        <p:txBody>
          <a:bodyPr/>
          <a:lstStyle/>
          <a:p>
            <a:r>
              <a:rPr lang="en-US" dirty="0"/>
              <a:t>Harmful effects of Microaggressions</a:t>
            </a:r>
          </a:p>
        </p:txBody>
      </p:sp>
      <p:graphicFrame>
        <p:nvGraphicFramePr>
          <p:cNvPr id="4" name="Table 3"/>
          <p:cNvGraphicFramePr>
            <a:graphicFrameLocks noGrp="1"/>
          </p:cNvGraphicFramePr>
          <p:nvPr>
            <p:extLst>
              <p:ext uri="{D42A27DB-BD31-4B8C-83A1-F6EECF244321}">
                <p14:modId xmlns:p14="http://schemas.microsoft.com/office/powerpoint/2010/main" val="2363740587"/>
              </p:ext>
            </p:extLst>
          </p:nvPr>
        </p:nvGraphicFramePr>
        <p:xfrm>
          <a:off x="1747520" y="2721134"/>
          <a:ext cx="8207153" cy="2560320"/>
        </p:xfrm>
        <a:graphic>
          <a:graphicData uri="http://schemas.openxmlformats.org/drawingml/2006/table">
            <a:tbl>
              <a:tblPr/>
              <a:tblGrid>
                <a:gridCol w="2051792">
                  <a:extLst>
                    <a:ext uri="{9D8B030D-6E8A-4147-A177-3AD203B41FA5}">
                      <a16:colId xmlns:a16="http://schemas.microsoft.com/office/drawing/2014/main" xmlns="" val="20000"/>
                    </a:ext>
                  </a:extLst>
                </a:gridCol>
                <a:gridCol w="2051787">
                  <a:extLst>
                    <a:ext uri="{9D8B030D-6E8A-4147-A177-3AD203B41FA5}">
                      <a16:colId xmlns:a16="http://schemas.microsoft.com/office/drawing/2014/main" xmlns="" val="20001"/>
                    </a:ext>
                  </a:extLst>
                </a:gridCol>
                <a:gridCol w="2051787">
                  <a:extLst>
                    <a:ext uri="{9D8B030D-6E8A-4147-A177-3AD203B41FA5}">
                      <a16:colId xmlns:a16="http://schemas.microsoft.com/office/drawing/2014/main" xmlns="" val="20002"/>
                    </a:ext>
                  </a:extLst>
                </a:gridCol>
                <a:gridCol w="2051787">
                  <a:extLst>
                    <a:ext uri="{9D8B030D-6E8A-4147-A177-3AD203B41FA5}">
                      <a16:colId xmlns:a16="http://schemas.microsoft.com/office/drawing/2014/main" xmlns="" val="20003"/>
                    </a:ext>
                  </a:extLst>
                </a:gridCol>
              </a:tblGrid>
              <a:tr h="0">
                <a:tc gridSpan="2">
                  <a:txBody>
                    <a:bodyPr/>
                    <a:lstStyle/>
                    <a:p>
                      <a:pPr algn="r"/>
                      <a:r>
                        <a:rPr lang="en-US" b="0" i="1" dirty="0">
                          <a:solidFill>
                            <a:srgbClr val="A1A4A7"/>
                          </a:solidFill>
                          <a:effectLst/>
                        </a:rPr>
                        <a:t> </a:t>
                      </a:r>
                    </a:p>
                  </a:txBody>
                  <a:tcPr anchor="ctr">
                    <a:lnL>
                      <a:noFill/>
                    </a:lnL>
                    <a:lnR>
                      <a:noFill/>
                    </a:lnR>
                    <a:lnT>
                      <a:noFill/>
                    </a:lnT>
                    <a:lnB w="6350" cap="flat" cmpd="sng" algn="ctr">
                      <a:solidFill>
                        <a:srgbClr val="D0D2D3"/>
                      </a:solidFill>
                      <a:prstDash val="solid"/>
                      <a:round/>
                      <a:headEnd type="none" w="med" len="med"/>
                      <a:tailEnd type="none" w="med" len="med"/>
                    </a:lnB>
                  </a:tcPr>
                </a:tc>
                <a:tc hMerge="1">
                  <a:txBody>
                    <a:bodyPr/>
                    <a:lstStyle/>
                    <a:p>
                      <a:endParaRPr lang="en-US"/>
                    </a:p>
                  </a:txBody>
                  <a:tcPr/>
                </a:tc>
                <a:tc gridSpan="2">
                  <a:txBody>
                    <a:bodyPr/>
                    <a:lstStyle/>
                    <a:p>
                      <a:pPr algn="ctr"/>
                      <a:r>
                        <a:rPr lang="en-US" b="0">
                          <a:solidFill>
                            <a:srgbClr val="A1A4A7"/>
                          </a:solidFill>
                          <a:effectLst/>
                        </a:rPr>
                        <a:t>Gender</a:t>
                      </a:r>
                    </a:p>
                  </a:txBody>
                  <a:tcPr anchor="ctr">
                    <a:lnL>
                      <a:noFill/>
                    </a:lnL>
                    <a:lnR>
                      <a:noFill/>
                    </a:lnR>
                    <a:lnT>
                      <a:noFill/>
                    </a:lnT>
                    <a:lnB w="6350" cap="flat" cmpd="sng" algn="ctr">
                      <a:solidFill>
                        <a:srgbClr val="D0D2D3"/>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321729">
                <a:tc>
                  <a:txBody>
                    <a:bodyPr/>
                    <a:lstStyle/>
                    <a:p>
                      <a:pPr algn="r"/>
                      <a:r>
                        <a:rPr lang="en-US" b="0" i="1">
                          <a:solidFill>
                            <a:srgbClr val="A1A4A7"/>
                          </a:solidFill>
                          <a:effectLst/>
                        </a:rPr>
                        <a:t>Answer</a:t>
                      </a:r>
                    </a:p>
                  </a:txBody>
                  <a:tcPr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b="0">
                          <a:solidFill>
                            <a:srgbClr val="A1A4A7"/>
                          </a:solidFill>
                          <a:effectLst/>
                        </a:rPr>
                        <a:t>Total</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solidFill>
                      <a:srgbClr val="ECEDED"/>
                    </a:solidFill>
                  </a:tcPr>
                </a:tc>
                <a:tc>
                  <a:txBody>
                    <a:bodyPr/>
                    <a:lstStyle/>
                    <a:p>
                      <a:pPr algn="ctr"/>
                      <a:r>
                        <a:rPr lang="en-US" b="0">
                          <a:solidFill>
                            <a:srgbClr val="A1A4A7"/>
                          </a:solidFill>
                          <a:effectLst/>
                        </a:rPr>
                        <a:t>Male</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b="0">
                          <a:solidFill>
                            <a:srgbClr val="A1A4A7"/>
                          </a:solidFill>
                          <a:effectLst/>
                        </a:rPr>
                        <a:t>Female</a:t>
                      </a:r>
                    </a:p>
                  </a:txBody>
                  <a:tcPr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extLst>
                  <a:ext uri="{0D108BD9-81ED-4DB2-BD59-A6C34878D82A}">
                    <a16:rowId xmlns:a16="http://schemas.microsoft.com/office/drawing/2014/main" xmlns="" val="10001"/>
                  </a:ext>
                </a:extLst>
              </a:tr>
              <a:tr h="317500">
                <a:tc>
                  <a:txBody>
                    <a:bodyPr/>
                    <a:lstStyle/>
                    <a:p>
                      <a:pPr algn="r"/>
                      <a:r>
                        <a:rPr lang="en-US" b="0" i="1">
                          <a:solidFill>
                            <a:srgbClr val="1E2124"/>
                          </a:solidFill>
                          <a:effectLst/>
                        </a:rPr>
                        <a:t>Unweighted N</a:t>
                      </a:r>
                    </a:p>
                  </a:txBody>
                  <a:tcPr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dirty="0">
                          <a:effectLst/>
                        </a:rPr>
                        <a:t>4,274</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solidFill>
                      <a:srgbClr val="ECEDED"/>
                    </a:solidFill>
                  </a:tcPr>
                </a:tc>
                <a:tc>
                  <a:txBody>
                    <a:bodyPr/>
                    <a:lstStyle/>
                    <a:p>
                      <a:pPr algn="ctr"/>
                      <a:r>
                        <a:rPr lang="en-US">
                          <a:effectLst/>
                        </a:rPr>
                        <a:t>1,971</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tc>
                  <a:txBody>
                    <a:bodyPr/>
                    <a:lstStyle/>
                    <a:p>
                      <a:pPr algn="ctr"/>
                      <a:r>
                        <a:rPr lang="en-US">
                          <a:effectLst/>
                        </a:rPr>
                        <a:t>2,303</a:t>
                      </a:r>
                    </a:p>
                  </a:txBody>
                  <a:tcPr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w="6350" cap="flat" cmpd="sng" algn="ctr">
                      <a:solidFill>
                        <a:srgbClr val="D0D2D3"/>
                      </a:solidFill>
                      <a:prstDash val="solid"/>
                      <a:round/>
                      <a:headEnd type="none" w="med" len="med"/>
                      <a:tailEnd type="none" w="med" len="med"/>
                    </a:lnB>
                  </a:tcPr>
                </a:tc>
                <a:extLst>
                  <a:ext uri="{0D108BD9-81ED-4DB2-BD59-A6C34878D82A}">
                    <a16:rowId xmlns:a16="http://schemas.microsoft.com/office/drawing/2014/main" xmlns="" val="10002"/>
                  </a:ext>
                </a:extLst>
              </a:tr>
              <a:tr h="315379">
                <a:tc>
                  <a:txBody>
                    <a:bodyPr/>
                    <a:lstStyle/>
                    <a:p>
                      <a:pPr algn="l"/>
                      <a:r>
                        <a:rPr lang="en-US" b="0">
                          <a:effectLst/>
                        </a:rPr>
                        <a:t>Yes</a:t>
                      </a:r>
                    </a:p>
                  </a:txBody>
                  <a:tcPr anchor="ctr">
                    <a:lnL>
                      <a:noFill/>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tcPr>
                </a:tc>
                <a:tc>
                  <a:txBody>
                    <a:bodyPr/>
                    <a:lstStyle/>
                    <a:p>
                      <a:pPr algn="ctr"/>
                      <a:r>
                        <a:rPr lang="en-US" dirty="0">
                          <a:effectLst/>
                        </a:rPr>
                        <a:t>26%</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solidFill>
                      <a:srgbClr val="ECEDED"/>
                    </a:solidFill>
                  </a:tcPr>
                </a:tc>
                <a:tc>
                  <a:txBody>
                    <a:bodyPr/>
                    <a:lstStyle/>
                    <a:p>
                      <a:pPr algn="ctr"/>
                      <a:r>
                        <a:rPr lang="en-US">
                          <a:effectLst/>
                        </a:rPr>
                        <a:t>23%</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w="6350" cap="flat" cmpd="sng" algn="ctr">
                      <a:solidFill>
                        <a:srgbClr val="D0D2D3"/>
                      </a:solidFill>
                      <a:prstDash val="solid"/>
                      <a:round/>
                      <a:headEnd type="none" w="med" len="med"/>
                      <a:tailEnd type="none" w="med" len="med"/>
                    </a:lnT>
                    <a:lnB>
                      <a:noFill/>
                    </a:lnB>
                  </a:tcPr>
                </a:tc>
                <a:tc>
                  <a:txBody>
                    <a:bodyPr/>
                    <a:lstStyle/>
                    <a:p>
                      <a:pPr algn="ctr"/>
                      <a:r>
                        <a:rPr lang="en-US">
                          <a:effectLst/>
                        </a:rPr>
                        <a:t>29%</a:t>
                      </a:r>
                    </a:p>
                  </a:txBody>
                  <a:tcPr anchor="ctr">
                    <a:lnL w="6350" cap="flat" cmpd="sng" algn="ctr">
                      <a:solidFill>
                        <a:srgbClr val="D0D2D3"/>
                      </a:solidFill>
                      <a:prstDash val="solid"/>
                      <a:round/>
                      <a:headEnd type="none" w="med" len="med"/>
                      <a:tailEnd type="none" w="med" len="med"/>
                    </a:lnL>
                    <a:lnR>
                      <a:noFill/>
                    </a:lnR>
                    <a:lnT w="6350" cap="flat" cmpd="sng" algn="ctr">
                      <a:solidFill>
                        <a:srgbClr val="D0D2D3"/>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11665">
                <a:tc>
                  <a:txBody>
                    <a:bodyPr/>
                    <a:lstStyle/>
                    <a:p>
                      <a:pPr algn="l"/>
                      <a:r>
                        <a:rPr lang="en-US" b="0">
                          <a:effectLst/>
                        </a:rPr>
                        <a:t>No</a:t>
                      </a:r>
                    </a:p>
                  </a:txBody>
                  <a:tcPr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dirty="0">
                          <a:effectLst/>
                        </a:rPr>
                        <a:t>51%</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a:effectLst/>
                        </a:rPr>
                        <a:t>52%</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49%</a:t>
                      </a:r>
                    </a:p>
                  </a:txBody>
                  <a:tcPr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211665">
                <a:tc>
                  <a:txBody>
                    <a:bodyPr/>
                    <a:lstStyle/>
                    <a:p>
                      <a:pPr algn="l"/>
                      <a:r>
                        <a:rPr lang="en-US" b="0">
                          <a:effectLst/>
                        </a:rPr>
                        <a:t>Not sure</a:t>
                      </a:r>
                    </a:p>
                  </a:txBody>
                  <a:tcPr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22%</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a:effectLst/>
                        </a:rPr>
                        <a:t>23%</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20%</a:t>
                      </a:r>
                    </a:p>
                  </a:txBody>
                  <a:tcPr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315379">
                <a:tc>
                  <a:txBody>
                    <a:bodyPr/>
                    <a:lstStyle/>
                    <a:p>
                      <a:pPr algn="l"/>
                      <a:r>
                        <a:rPr lang="en-US" b="0">
                          <a:effectLst/>
                        </a:rPr>
                        <a:t>No answer</a:t>
                      </a:r>
                    </a:p>
                  </a:txBody>
                  <a:tcPr anchor="ctr">
                    <a:lnL>
                      <a:noFill/>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a:effectLst/>
                        </a:rPr>
                        <a:t>2%</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solidFill>
                      <a:srgbClr val="ECEDED"/>
                    </a:solidFill>
                  </a:tcPr>
                </a:tc>
                <a:tc>
                  <a:txBody>
                    <a:bodyPr/>
                    <a:lstStyle/>
                    <a:p>
                      <a:pPr algn="ctr"/>
                      <a:r>
                        <a:rPr lang="en-US">
                          <a:effectLst/>
                        </a:rPr>
                        <a:t>2%</a:t>
                      </a:r>
                    </a:p>
                  </a:txBody>
                  <a:tcPr anchor="ctr">
                    <a:lnL w="6350" cap="flat" cmpd="sng" algn="ctr">
                      <a:solidFill>
                        <a:srgbClr val="D0D2D3"/>
                      </a:solidFill>
                      <a:prstDash val="solid"/>
                      <a:round/>
                      <a:headEnd type="none" w="med" len="med"/>
                      <a:tailEnd type="none" w="med" len="med"/>
                    </a:lnL>
                    <a:lnR w="6350" cap="flat" cmpd="sng" algn="ctr">
                      <a:solidFill>
                        <a:srgbClr val="D0D2D3"/>
                      </a:solidFill>
                      <a:prstDash val="solid"/>
                      <a:round/>
                      <a:headEnd type="none" w="med" len="med"/>
                      <a:tailEnd type="none" w="med" len="med"/>
                    </a:lnR>
                    <a:lnT>
                      <a:noFill/>
                    </a:lnT>
                    <a:lnB>
                      <a:noFill/>
                    </a:lnB>
                  </a:tcPr>
                </a:tc>
                <a:tc>
                  <a:txBody>
                    <a:bodyPr/>
                    <a:lstStyle/>
                    <a:p>
                      <a:pPr algn="ctr"/>
                      <a:r>
                        <a:rPr lang="en-US" dirty="0">
                          <a:effectLst/>
                        </a:rPr>
                        <a:t>3%</a:t>
                      </a:r>
                    </a:p>
                  </a:txBody>
                  <a:tcPr anchor="ctr">
                    <a:lnL w="6350" cap="flat" cmpd="sng" algn="ctr">
                      <a:solidFill>
                        <a:srgbClr val="D0D2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bl>
          </a:graphicData>
        </a:graphic>
      </p:graphicFrame>
      <p:sp>
        <p:nvSpPr>
          <p:cNvPr id="5" name="Rectangle 1"/>
          <p:cNvSpPr>
            <a:spLocks noChangeArrowheads="1"/>
          </p:cNvSpPr>
          <p:nvPr/>
        </p:nvSpPr>
        <p:spPr bwMode="auto">
          <a:xfrm>
            <a:off x="817880" y="1560304"/>
            <a:ext cx="1165352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1E2124"/>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1E2124"/>
                </a:solidFill>
                <a:effectLst/>
              </a:rPr>
              <a:t>Have you experienced a </a:t>
            </a:r>
            <a:r>
              <a:rPr kumimoji="0" lang="en-US" altLang="en-US" sz="2400" b="0" i="0" u="none" strike="noStrike" cap="none" normalizeH="0" baseline="0" dirty="0" err="1">
                <a:ln>
                  <a:noFill/>
                </a:ln>
                <a:solidFill>
                  <a:srgbClr val="1E2124"/>
                </a:solidFill>
                <a:effectLst/>
              </a:rPr>
              <a:t>microaggression</a:t>
            </a:r>
            <a:r>
              <a:rPr kumimoji="0" lang="en-US" altLang="en-US" sz="2400" b="0" i="0" u="none" strike="noStrike" cap="none" normalizeH="0" baseline="0" dirty="0">
                <a:ln>
                  <a:noFill/>
                </a:ln>
                <a:solidFill>
                  <a:srgbClr val="1E2124"/>
                </a:solidFill>
                <a:effectLst/>
              </a:rPr>
              <a:t> against yourself in the workplace?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E2124"/>
                </a:solidFill>
                <a:effectLst/>
              </a:rPr>
              <a:t>Survey dates: 4/2/2019–4/5/2019 (Survey Monkey and Fortune magazine)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613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23173-DD6C-EFA8-8A90-5CE95627ADF9}"/>
              </a:ext>
            </a:extLst>
          </p:cNvPr>
          <p:cNvSpPr>
            <a:spLocks noGrp="1"/>
          </p:cNvSpPr>
          <p:nvPr>
            <p:ph type="title"/>
          </p:nvPr>
        </p:nvSpPr>
        <p:spPr/>
        <p:txBody>
          <a:bodyPr/>
          <a:lstStyle/>
          <a:p>
            <a:pPr algn="ctr"/>
            <a:r>
              <a:rPr lang="en-US" b="1" dirty="0"/>
              <a:t>Microaggressions and Transportation</a:t>
            </a:r>
          </a:p>
        </p:txBody>
      </p:sp>
      <p:sp>
        <p:nvSpPr>
          <p:cNvPr id="3" name="Content Placeholder 2">
            <a:extLst>
              <a:ext uri="{FF2B5EF4-FFF2-40B4-BE49-F238E27FC236}">
                <a16:creationId xmlns:a16="http://schemas.microsoft.com/office/drawing/2014/main" xmlns="" id="{D46A58F2-B055-B304-C2CD-78CD1AE5C1FE}"/>
              </a:ext>
            </a:extLst>
          </p:cNvPr>
          <p:cNvSpPr>
            <a:spLocks noGrp="1"/>
          </p:cNvSpPr>
          <p:nvPr>
            <p:ph idx="1"/>
          </p:nvPr>
        </p:nvSpPr>
        <p:spPr/>
        <p:txBody>
          <a:bodyPr>
            <a:normAutofit fontScale="92500" lnSpcReduction="20000"/>
          </a:bodyPr>
          <a:lstStyle/>
          <a:p>
            <a:r>
              <a:rPr lang="en-US" dirty="0"/>
              <a:t>Are microaggressions affecting the transportation industry</a:t>
            </a:r>
          </a:p>
          <a:p>
            <a:pPr marL="457200" lvl="1" indent="0">
              <a:buNone/>
            </a:pPr>
            <a:endParaRPr lang="en-US" dirty="0"/>
          </a:p>
          <a:p>
            <a:r>
              <a:rPr lang="en-US" dirty="0"/>
              <a:t>Should businesses proactively address microaggressions </a:t>
            </a:r>
          </a:p>
          <a:p>
            <a:pPr marL="0" indent="0">
              <a:buNone/>
            </a:pPr>
            <a:endParaRPr lang="en-US" dirty="0"/>
          </a:p>
          <a:p>
            <a:r>
              <a:rPr lang="en-US" dirty="0"/>
              <a:t>Strategies: can awareness of the issue be used to enhance business</a:t>
            </a:r>
          </a:p>
          <a:p>
            <a:pPr lvl="1"/>
            <a:r>
              <a:rPr lang="en-US" dirty="0"/>
              <a:t>Sales</a:t>
            </a:r>
          </a:p>
          <a:p>
            <a:pPr lvl="1"/>
            <a:r>
              <a:rPr lang="en-US" dirty="0"/>
              <a:t>Recruiting</a:t>
            </a:r>
          </a:p>
          <a:p>
            <a:pPr lvl="1"/>
            <a:r>
              <a:rPr lang="en-US" dirty="0"/>
              <a:t>Engagement</a:t>
            </a:r>
          </a:p>
        </p:txBody>
      </p:sp>
    </p:spTree>
    <p:extLst>
      <p:ext uri="{BB962C8B-B14F-4D97-AF65-F5344CB8AC3E}">
        <p14:creationId xmlns:p14="http://schemas.microsoft.com/office/powerpoint/2010/main" val="83673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p:txBody>
          <a:bodyPr/>
          <a:lstStyle/>
          <a:p>
            <a:r>
              <a:rPr lang="en-US" dirty="0"/>
              <a:t>Legal Issues Arising from Microaggressions</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p:txBody>
          <a:bodyPr/>
          <a:lstStyle/>
          <a:p>
            <a:r>
              <a:rPr lang="en-US" dirty="0"/>
              <a:t>ABA Model Rule 8 – It is professional </a:t>
            </a:r>
            <a:r>
              <a:rPr lang="en-US" dirty="0" err="1"/>
              <a:t>midsconduct</a:t>
            </a:r>
            <a:r>
              <a:rPr lang="en-US" dirty="0"/>
              <a:t> for a lawyer to engage in conduct that a lawyer knows or reasonably should know is harassment or discrimination on the basis of race, sex, religion, national origin, ethnicity, disability, age, sexual orientation, gender identity, marital status or socioeconomic status in conduct related to the practice of law.</a:t>
            </a:r>
          </a:p>
        </p:txBody>
      </p:sp>
    </p:spTree>
    <p:extLst>
      <p:ext uri="{BB962C8B-B14F-4D97-AF65-F5344CB8AC3E}">
        <p14:creationId xmlns:p14="http://schemas.microsoft.com/office/powerpoint/2010/main" val="185262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p:txBody>
          <a:bodyPr/>
          <a:lstStyle/>
          <a:p>
            <a:r>
              <a:rPr lang="en-US" dirty="0"/>
              <a:t>Legal Issues Arising from Microaggressions</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p:txBody>
          <a:bodyPr/>
          <a:lstStyle/>
          <a:p>
            <a:r>
              <a:rPr lang="en-US" sz="2800" b="1" dirty="0"/>
              <a:t>Title VII</a:t>
            </a:r>
            <a:r>
              <a:rPr lang="en-US" sz="2800" dirty="0"/>
              <a:t> of the Civil Rights Act of 1964, prohibits discrimination in employment on the basis of sex, race, color, national origin, and religion, and it applies to employers with 15 or more employees.</a:t>
            </a:r>
          </a:p>
          <a:p>
            <a:r>
              <a:rPr lang="en-US" dirty="0"/>
              <a:t>State laws such as the Illinois Human Rights Act provide similar protections </a:t>
            </a:r>
          </a:p>
        </p:txBody>
      </p:sp>
    </p:spTree>
    <p:extLst>
      <p:ext uri="{BB962C8B-B14F-4D97-AF65-F5344CB8AC3E}">
        <p14:creationId xmlns:p14="http://schemas.microsoft.com/office/powerpoint/2010/main" val="239003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4153F-ED0A-E14A-B6D0-2D0292163A3C}"/>
              </a:ext>
            </a:extLst>
          </p:cNvPr>
          <p:cNvSpPr>
            <a:spLocks noGrp="1"/>
          </p:cNvSpPr>
          <p:nvPr>
            <p:ph type="title"/>
          </p:nvPr>
        </p:nvSpPr>
        <p:spPr>
          <a:xfrm>
            <a:off x="429768" y="773621"/>
            <a:ext cx="11762232" cy="961707"/>
          </a:xfrm>
        </p:spPr>
        <p:txBody>
          <a:bodyPr>
            <a:normAutofit fontScale="90000"/>
          </a:bodyPr>
          <a:lstStyle/>
          <a:p>
            <a:r>
              <a:rPr lang="en-US" dirty="0">
                <a:latin typeface="Arial" panose="020B0604020202020204" pitchFamily="34" charset="0"/>
                <a:ea typeface="Century Gothic" charset="0"/>
                <a:cs typeface="Arial" panose="020B0604020202020204" pitchFamily="34" charset="0"/>
              </a:rPr>
              <a:t/>
            </a:r>
            <a:br>
              <a:rPr lang="en-US" dirty="0">
                <a:latin typeface="Arial" panose="020B0604020202020204" pitchFamily="34" charset="0"/>
                <a:ea typeface="Century Gothic" charset="0"/>
                <a:cs typeface="Arial" panose="020B0604020202020204" pitchFamily="34" charset="0"/>
              </a:rPr>
            </a:br>
            <a:endParaRPr lang="en-US" dirty="0">
              <a:latin typeface="Arial" panose="020B0604020202020204" pitchFamily="34" charset="0"/>
              <a:ea typeface="Century Gothic" charset="0"/>
              <a:cs typeface="Arial" panose="020B0604020202020204" pitchFamily="34" charset="0"/>
            </a:endParaRPr>
          </a:p>
        </p:txBody>
      </p:sp>
      <p:sp>
        <p:nvSpPr>
          <p:cNvPr id="4" name="TextBox 3"/>
          <p:cNvSpPr txBox="1"/>
          <p:nvPr/>
        </p:nvSpPr>
        <p:spPr>
          <a:xfrm>
            <a:off x="1408413" y="3308473"/>
            <a:ext cx="9538261" cy="1323439"/>
          </a:xfrm>
          <a:prstGeom prst="rect">
            <a:avLst/>
          </a:prstGeom>
          <a:noFill/>
        </p:spPr>
        <p:txBody>
          <a:bodyPr wrap="square" rtlCol="0">
            <a:spAutoFit/>
          </a:bodyPr>
          <a:lstStyle/>
          <a:p>
            <a:pPr algn="ctr"/>
            <a:r>
              <a:rPr lang="en-US" sz="4000" b="1" dirty="0"/>
              <a:t>Under all of these laws: Intention doesn’t matter</a:t>
            </a:r>
          </a:p>
        </p:txBody>
      </p:sp>
    </p:spTree>
    <p:extLst>
      <p:ext uri="{BB962C8B-B14F-4D97-AF65-F5344CB8AC3E}">
        <p14:creationId xmlns:p14="http://schemas.microsoft.com/office/powerpoint/2010/main" val="1402652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Supreme Court Authority</a:t>
            </a:r>
          </a:p>
        </p:txBody>
      </p:sp>
      <p:sp>
        <p:nvSpPr>
          <p:cNvPr id="3" name="Content Placeholder 2"/>
          <p:cNvSpPr>
            <a:spLocks noGrp="1"/>
          </p:cNvSpPr>
          <p:nvPr>
            <p:ph idx="1"/>
          </p:nvPr>
        </p:nvSpPr>
        <p:spPr/>
        <p:txBody>
          <a:bodyPr>
            <a:normAutofit fontScale="92500" lnSpcReduction="20000"/>
          </a:bodyPr>
          <a:lstStyle/>
          <a:p>
            <a:r>
              <a:rPr lang="en-US" i="1" dirty="0"/>
              <a:t>Wal-Mart Stores, Inc. v. Dukes</a:t>
            </a:r>
            <a:r>
              <a:rPr lang="en-US" dirty="0"/>
              <a:t>, 564 U.S. 338 (2011)</a:t>
            </a:r>
          </a:p>
          <a:p>
            <a:pPr lvl="1"/>
            <a:r>
              <a:rPr lang="en-US" sz="2800" dirty="0"/>
              <a:t>Class action involving a class of 1.5 million</a:t>
            </a:r>
          </a:p>
          <a:p>
            <a:pPr lvl="1"/>
            <a:r>
              <a:rPr lang="en-US" sz="2800" dirty="0"/>
              <a:t>Plaintiffs argued that the subjective nature of Wal-Mart’s personnel policies “permit[ed] bias against women to infect, perhaps subconsciously, the discretionary decisionmaking” of Wal-Mart’s managers.</a:t>
            </a:r>
          </a:p>
          <a:p>
            <a:pPr lvl="1"/>
            <a:r>
              <a:rPr lang="en-US" sz="2800" dirty="0"/>
              <a:t>Supreme Court rejected plaintiffs’ expert testimony, holding that the testimony would not shed light on the role that implicit bias may have had on the employment decisions at issue in the case.</a:t>
            </a:r>
          </a:p>
          <a:p>
            <a:pPr lvl="1"/>
            <a:endParaRPr lang="en-US" dirty="0"/>
          </a:p>
        </p:txBody>
      </p:sp>
      <p:pic>
        <p:nvPicPr>
          <p:cNvPr id="5" name="Picture 4" descr="Logo&#10;&#10;Description automatically generated">
            <a:extLst>
              <a:ext uri="{FF2B5EF4-FFF2-40B4-BE49-F238E27FC236}">
                <a16:creationId xmlns:a16="http://schemas.microsoft.com/office/drawing/2014/main" xmlns="" id="{74F425FD-AB20-47E3-0DD4-CE897881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058" y="665302"/>
            <a:ext cx="3373124" cy="811658"/>
          </a:xfrm>
          <a:prstGeom prst="rect">
            <a:avLst/>
          </a:prstGeom>
        </p:spPr>
      </p:pic>
    </p:spTree>
    <p:extLst>
      <p:ext uri="{BB962C8B-B14F-4D97-AF65-F5344CB8AC3E}">
        <p14:creationId xmlns:p14="http://schemas.microsoft.com/office/powerpoint/2010/main" val="1912285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EEOC guidance</a:t>
            </a:r>
          </a:p>
        </p:txBody>
      </p:sp>
      <p:sp>
        <p:nvSpPr>
          <p:cNvPr id="3" name="Content Placeholder 2"/>
          <p:cNvSpPr>
            <a:spLocks noGrp="1"/>
          </p:cNvSpPr>
          <p:nvPr>
            <p:ph idx="1"/>
          </p:nvPr>
        </p:nvSpPr>
        <p:spPr/>
        <p:txBody>
          <a:bodyPr>
            <a:normAutofit/>
          </a:bodyPr>
          <a:lstStyle/>
          <a:p>
            <a:r>
              <a:rPr lang="en-US" dirty="0">
                <a:cs typeface="Arial"/>
              </a:rPr>
              <a:t>The EEOC has defined discrimination to include:</a:t>
            </a:r>
          </a:p>
          <a:p>
            <a:pPr marL="457200" lvl="1" indent="0">
              <a:buNone/>
            </a:pPr>
            <a:r>
              <a:rPr lang="en-US" dirty="0"/>
              <a:t>“</a:t>
            </a:r>
            <a:r>
              <a:rPr lang="en-US" dirty="0">
                <a:cs typeface="Arial"/>
              </a:rPr>
              <a:t>unconscious stereotypes regarding the </a:t>
            </a:r>
            <a:r>
              <a:rPr lang="en-US" spc="-5" dirty="0">
                <a:cs typeface="Arial"/>
              </a:rPr>
              <a:t>abilities, traits </a:t>
            </a:r>
            <a:r>
              <a:rPr lang="en-US" dirty="0">
                <a:cs typeface="Arial"/>
              </a:rPr>
              <a:t>or performance of individuals belonging to certain racial</a:t>
            </a:r>
            <a:r>
              <a:rPr lang="en-US" spc="-20" dirty="0">
                <a:cs typeface="Arial"/>
              </a:rPr>
              <a:t> </a:t>
            </a:r>
            <a:r>
              <a:rPr lang="en-US" dirty="0">
                <a:cs typeface="Arial"/>
              </a:rPr>
              <a:t>groups.”</a:t>
            </a:r>
            <a:endParaRPr lang="en-US" dirty="0"/>
          </a:p>
          <a:p>
            <a:pPr lvl="1"/>
            <a:endParaRPr lang="en-US" dirty="0"/>
          </a:p>
        </p:txBody>
      </p:sp>
      <p:pic>
        <p:nvPicPr>
          <p:cNvPr id="5" name="Picture 4" descr="Logo&#10;&#10;Description automatically generated">
            <a:extLst>
              <a:ext uri="{FF2B5EF4-FFF2-40B4-BE49-F238E27FC236}">
                <a16:creationId xmlns:a16="http://schemas.microsoft.com/office/drawing/2014/main" xmlns="" id="{74F425FD-AB20-47E3-0DD4-CE897881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058" y="665302"/>
            <a:ext cx="3373124" cy="811658"/>
          </a:xfrm>
          <a:prstGeom prst="rect">
            <a:avLst/>
          </a:prstGeom>
        </p:spPr>
      </p:pic>
    </p:spTree>
    <p:extLst>
      <p:ext uri="{BB962C8B-B14F-4D97-AF65-F5344CB8AC3E}">
        <p14:creationId xmlns:p14="http://schemas.microsoft.com/office/powerpoint/2010/main" val="66074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734505" y="1166978"/>
            <a:ext cx="10515600" cy="1325563"/>
          </a:xfrm>
        </p:spPr>
        <p:txBody>
          <a:bodyPr/>
          <a:lstStyle/>
          <a:p>
            <a:pPr algn="ctr"/>
            <a:r>
              <a:rPr lang="en-US" b="1" dirty="0"/>
              <a:t>Agenda</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941895" y="2492541"/>
            <a:ext cx="10515600" cy="3898832"/>
          </a:xfrm>
        </p:spPr>
        <p:txBody>
          <a:bodyPr>
            <a:normAutofit fontScale="77500" lnSpcReduction="20000"/>
          </a:bodyPr>
          <a:lstStyle/>
          <a:p>
            <a:pPr>
              <a:buFont typeface="Wingdings" panose="05000000000000000000" pitchFamily="2" charset="2"/>
              <a:buChar char="v"/>
            </a:pPr>
            <a:r>
              <a:rPr lang="en-US" b="1" dirty="0"/>
              <a:t>What are Microaggressions</a:t>
            </a:r>
          </a:p>
          <a:p>
            <a:pPr marL="0" indent="0">
              <a:buNone/>
            </a:pPr>
            <a:endParaRPr lang="en-US" dirty="0"/>
          </a:p>
          <a:p>
            <a:pPr>
              <a:buFont typeface="Wingdings" panose="05000000000000000000" pitchFamily="2" charset="2"/>
              <a:buChar char="v"/>
            </a:pPr>
            <a:r>
              <a:rPr lang="en-US" b="1" dirty="0"/>
              <a:t>Incidence and Prevalence </a:t>
            </a:r>
          </a:p>
          <a:p>
            <a:pPr>
              <a:buFont typeface="Wingdings" panose="05000000000000000000" pitchFamily="2" charset="2"/>
              <a:buChar char="v"/>
            </a:pPr>
            <a:endParaRPr lang="en-US" b="1" dirty="0"/>
          </a:p>
          <a:p>
            <a:pPr>
              <a:buFont typeface="Wingdings" panose="05000000000000000000" pitchFamily="2" charset="2"/>
              <a:buChar char="v"/>
            </a:pPr>
            <a:r>
              <a:rPr lang="en-US" b="1" dirty="0"/>
              <a:t>Applicable law and attorney ethics issues </a:t>
            </a:r>
          </a:p>
          <a:p>
            <a:pPr marL="0" indent="0">
              <a:buNone/>
            </a:pPr>
            <a:endParaRPr lang="en-US" dirty="0"/>
          </a:p>
          <a:p>
            <a:pPr>
              <a:buFont typeface="Wingdings" panose="05000000000000000000" pitchFamily="2" charset="2"/>
              <a:buChar char="v"/>
            </a:pPr>
            <a:r>
              <a:rPr lang="en-US" b="1" dirty="0"/>
              <a:t>Impact on management of employees in companies and in law firms</a:t>
            </a:r>
          </a:p>
          <a:p>
            <a:pPr lvl="1"/>
            <a:r>
              <a:rPr lang="en-US" dirty="0"/>
              <a:t>Business</a:t>
            </a:r>
          </a:p>
          <a:p>
            <a:pPr lvl="1"/>
            <a:r>
              <a:rPr lang="en-US" dirty="0"/>
              <a:t>Legal Liability</a:t>
            </a:r>
          </a:p>
          <a:p>
            <a:pPr lvl="1"/>
            <a:endParaRPr lang="en-US" dirty="0"/>
          </a:p>
          <a:p>
            <a:pPr>
              <a:buFont typeface="Wingdings" panose="05000000000000000000" pitchFamily="2" charset="2"/>
              <a:buChar char="v"/>
            </a:pPr>
            <a:r>
              <a:rPr lang="en-US" b="1" dirty="0"/>
              <a:t>Strategies to Address and Combat Microaggressions in Compliance with applicable law, including Mansfield certification</a:t>
            </a:r>
          </a:p>
          <a:p>
            <a:endParaRPr lang="en-US" dirty="0"/>
          </a:p>
          <a:p>
            <a:endParaRPr lang="en-US" dirty="0"/>
          </a:p>
        </p:txBody>
      </p:sp>
    </p:spTree>
    <p:extLst>
      <p:ext uri="{BB962C8B-B14F-4D97-AF65-F5344CB8AC3E}">
        <p14:creationId xmlns:p14="http://schemas.microsoft.com/office/powerpoint/2010/main" val="2446230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234" y="1298713"/>
            <a:ext cx="4588282" cy="621527"/>
          </a:xfrm>
        </p:spPr>
        <p:txBody>
          <a:bodyPr>
            <a:normAutofit fontScale="90000"/>
          </a:bodyPr>
          <a:lstStyle/>
          <a:p>
            <a:r>
              <a:rPr lang="en-US" dirty="0"/>
              <a:t> </a:t>
            </a:r>
            <a:r>
              <a:rPr lang="en-US" sz="2700" b="1" dirty="0"/>
              <a:t>Illinois Supreme Court Commission on Professionalism</a:t>
            </a:r>
          </a:p>
        </p:txBody>
      </p:sp>
      <p:pic>
        <p:nvPicPr>
          <p:cNvPr id="7"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739" y="1298713"/>
            <a:ext cx="4195993" cy="5282351"/>
          </a:xfrm>
        </p:spPr>
      </p:pic>
      <p:sp>
        <p:nvSpPr>
          <p:cNvPr id="8" name="TextBox 7"/>
          <p:cNvSpPr txBox="1"/>
          <p:nvPr/>
        </p:nvSpPr>
        <p:spPr>
          <a:xfrm>
            <a:off x="7309711" y="3884024"/>
            <a:ext cx="356180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Found at: </a:t>
            </a:r>
            <a:r>
              <a:rPr lang="en-US" dirty="0">
                <a:hlinkClick r:id="rId3"/>
              </a:rPr>
              <a:t>https://www.2civility.org/wp-content/uploads/Strategies-to-Interrupt-Bias.pdf</a:t>
            </a:r>
            <a:r>
              <a:rPr lang="en-US" dirty="0"/>
              <a:t>.</a:t>
            </a:r>
          </a:p>
          <a:p>
            <a:endParaRPr lang="en-US" dirty="0"/>
          </a:p>
          <a:p>
            <a:endParaRPr lang="en-US" dirty="0"/>
          </a:p>
        </p:txBody>
      </p:sp>
    </p:spTree>
    <p:extLst>
      <p:ext uri="{BB962C8B-B14F-4D97-AF65-F5344CB8AC3E}">
        <p14:creationId xmlns:p14="http://schemas.microsoft.com/office/powerpoint/2010/main" val="411722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A549A-22C4-454B-8330-7725ECF82BEE}"/>
              </a:ext>
            </a:extLst>
          </p:cNvPr>
          <p:cNvSpPr>
            <a:spLocks noGrp="1"/>
          </p:cNvSpPr>
          <p:nvPr>
            <p:ph type="title"/>
          </p:nvPr>
        </p:nvSpPr>
        <p:spPr/>
        <p:txBody>
          <a:bodyPr/>
          <a:lstStyle/>
          <a:p>
            <a:r>
              <a:rPr lang="en-US" dirty="0">
                <a:ea typeface="Century Gothic" charset="0"/>
                <a:cs typeface="Century Gothic" charset="0"/>
              </a:rPr>
              <a:t>Training Can Bolster a Defense </a:t>
            </a:r>
          </a:p>
        </p:txBody>
      </p:sp>
      <p:sp>
        <p:nvSpPr>
          <p:cNvPr id="3" name="Content Placeholder 2"/>
          <p:cNvSpPr>
            <a:spLocks noGrp="1"/>
          </p:cNvSpPr>
          <p:nvPr>
            <p:ph idx="1"/>
          </p:nvPr>
        </p:nvSpPr>
        <p:spPr/>
        <p:txBody>
          <a:bodyPr/>
          <a:lstStyle/>
          <a:p>
            <a:pPr marL="0" lvl="0" indent="0">
              <a:buNone/>
            </a:pPr>
            <a:r>
              <a:rPr lang="en-US" dirty="0"/>
              <a:t>Training may be used as part of a </a:t>
            </a:r>
            <a:r>
              <a:rPr lang="en-US" b="1" dirty="0"/>
              <a:t>defense</a:t>
            </a:r>
            <a:r>
              <a:rPr lang="en-US" dirty="0"/>
              <a:t> to claims of employment discrimination based on microaggressions and bias</a:t>
            </a:r>
          </a:p>
          <a:p>
            <a:pPr marL="0" lvl="0" indent="0">
              <a:buNone/>
            </a:pPr>
            <a:r>
              <a:rPr lang="en-US" u="sng" dirty="0" err="1"/>
              <a:t>Yeargans</a:t>
            </a:r>
            <a:r>
              <a:rPr lang="en-US" u="sng" dirty="0"/>
              <a:t> v. City of Kansas City, Missouri</a:t>
            </a:r>
            <a:r>
              <a:rPr lang="en-US" dirty="0"/>
              <a:t>, 2019 WL 4247837, at *15 (W.D. Mo. Sept. 6, 2019) (considering evidence in granting summary judgment that defendant's employees were trained every two to three years on discrimination, harassment, and implicit bias in matter where plaintiff alleged superiors graded promotional test in a biased manner)</a:t>
            </a:r>
          </a:p>
          <a:p>
            <a:endParaRPr lang="en-US" dirty="0"/>
          </a:p>
        </p:txBody>
      </p:sp>
    </p:spTree>
    <p:extLst>
      <p:ext uri="{BB962C8B-B14F-4D97-AF65-F5344CB8AC3E}">
        <p14:creationId xmlns:p14="http://schemas.microsoft.com/office/powerpoint/2010/main" val="108786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Mansfield Certification – strategy for law firms</a:t>
            </a:r>
          </a:p>
        </p:txBody>
      </p:sp>
      <p:sp>
        <p:nvSpPr>
          <p:cNvPr id="3" name="Content Placeholder 2"/>
          <p:cNvSpPr>
            <a:spLocks noGrp="1"/>
          </p:cNvSpPr>
          <p:nvPr>
            <p:ph idx="1"/>
          </p:nvPr>
        </p:nvSpPr>
        <p:spPr/>
        <p:txBody>
          <a:bodyPr>
            <a:normAutofit/>
          </a:bodyPr>
          <a:lstStyle/>
          <a:p>
            <a:pPr lvl="1"/>
            <a:r>
              <a:rPr lang="en-US" dirty="0"/>
              <a:t>Based on the “Rooney” rule from football</a:t>
            </a:r>
          </a:p>
          <a:p>
            <a:pPr lvl="1"/>
            <a:r>
              <a:rPr lang="en-US" dirty="0"/>
              <a:t>Requirements involve considering a slate of a certain percentage of women and people of color for leadership roles and particular positions in law firms</a:t>
            </a:r>
          </a:p>
          <a:p>
            <a:pPr lvl="1"/>
            <a:r>
              <a:rPr lang="en-US" dirty="0"/>
              <a:t>Knowledge sharing </a:t>
            </a:r>
          </a:p>
          <a:p>
            <a:pPr lvl="1"/>
            <a:r>
              <a:rPr lang="en-US" dirty="0"/>
              <a:t>Group of law firms act as role models for others </a:t>
            </a:r>
          </a:p>
        </p:txBody>
      </p:sp>
      <p:pic>
        <p:nvPicPr>
          <p:cNvPr id="5" name="Picture 4" descr="Logo&#10;&#10;Description automatically generated">
            <a:extLst>
              <a:ext uri="{FF2B5EF4-FFF2-40B4-BE49-F238E27FC236}">
                <a16:creationId xmlns:a16="http://schemas.microsoft.com/office/drawing/2014/main" xmlns="" id="{74F425FD-AB20-47E3-0DD4-CE897881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058" y="665302"/>
            <a:ext cx="3373124" cy="811658"/>
          </a:xfrm>
          <a:prstGeom prst="rect">
            <a:avLst/>
          </a:prstGeom>
        </p:spPr>
      </p:pic>
    </p:spTree>
    <p:extLst>
      <p:ext uri="{BB962C8B-B14F-4D97-AF65-F5344CB8AC3E}">
        <p14:creationId xmlns:p14="http://schemas.microsoft.com/office/powerpoint/2010/main" val="266652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take to reduce bias and microaggressions in the workplace</a:t>
            </a:r>
          </a:p>
        </p:txBody>
      </p:sp>
      <p:sp>
        <p:nvSpPr>
          <p:cNvPr id="3" name="Content Placeholder 2"/>
          <p:cNvSpPr>
            <a:spLocks noGrp="1"/>
          </p:cNvSpPr>
          <p:nvPr>
            <p:ph idx="1"/>
          </p:nvPr>
        </p:nvSpPr>
        <p:spPr/>
        <p:txBody>
          <a:bodyPr>
            <a:normAutofit/>
          </a:bodyPr>
          <a:lstStyle/>
          <a:p>
            <a:r>
              <a:rPr lang="en-US" dirty="0"/>
              <a:t>Omit the guilt</a:t>
            </a:r>
          </a:p>
          <a:p>
            <a:r>
              <a:rPr lang="en-US" dirty="0"/>
              <a:t>Review and change internal policies</a:t>
            </a:r>
          </a:p>
          <a:p>
            <a:r>
              <a:rPr lang="en-US" dirty="0"/>
              <a:t>Raise awareness and understanding</a:t>
            </a:r>
          </a:p>
          <a:p>
            <a:r>
              <a:rPr lang="en-US" dirty="0"/>
              <a:t>Talk about issues and take action</a:t>
            </a:r>
          </a:p>
          <a:p>
            <a:pPr lvl="1"/>
            <a:endParaRPr lang="en-US" dirty="0"/>
          </a:p>
        </p:txBody>
      </p:sp>
      <p:pic>
        <p:nvPicPr>
          <p:cNvPr id="5" name="Picture 4" descr="Logo&#10;&#10;Description automatically generated">
            <a:extLst>
              <a:ext uri="{FF2B5EF4-FFF2-40B4-BE49-F238E27FC236}">
                <a16:creationId xmlns:a16="http://schemas.microsoft.com/office/drawing/2014/main" xmlns="" id="{74F425FD-AB20-47E3-0DD4-CE897881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058" y="665302"/>
            <a:ext cx="3373124" cy="811658"/>
          </a:xfrm>
          <a:prstGeom prst="rect">
            <a:avLst/>
          </a:prstGeom>
        </p:spPr>
      </p:pic>
    </p:spTree>
    <p:extLst>
      <p:ext uri="{BB962C8B-B14F-4D97-AF65-F5344CB8AC3E}">
        <p14:creationId xmlns:p14="http://schemas.microsoft.com/office/powerpoint/2010/main" val="3101588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p:txBody>
          <a:bodyPr>
            <a:normAutofit fontScale="92500" lnSpcReduction="20000"/>
          </a:bodyPr>
          <a:lstStyle/>
          <a:p>
            <a:r>
              <a:rPr lang="en-US" dirty="0"/>
              <a:t>Training – required by certain state law</a:t>
            </a:r>
          </a:p>
          <a:p>
            <a:endParaRPr lang="en-US" dirty="0"/>
          </a:p>
          <a:p>
            <a:r>
              <a:rPr lang="en-US" dirty="0"/>
              <a:t>HR Audit – Job descriptions appropriately to avoid microinsults</a:t>
            </a:r>
          </a:p>
          <a:p>
            <a:endParaRPr lang="en-US" dirty="0"/>
          </a:p>
          <a:p>
            <a:r>
              <a:rPr lang="en-US" dirty="0"/>
              <a:t>Proper procedures for interactive process for disability, pregnancy </a:t>
            </a:r>
          </a:p>
          <a:p>
            <a:endParaRPr lang="en-US" dirty="0"/>
          </a:p>
          <a:p>
            <a:r>
              <a:rPr lang="en-US" dirty="0"/>
              <a:t>Proper procedures in place for leaves</a:t>
            </a:r>
          </a:p>
          <a:p>
            <a:pPr marL="0" indent="0">
              <a:buNone/>
            </a:pPr>
            <a:endParaRPr lang="en-US" dirty="0"/>
          </a:p>
        </p:txBody>
      </p:sp>
    </p:spTree>
    <p:extLst>
      <p:ext uri="{BB962C8B-B14F-4D97-AF65-F5344CB8AC3E}">
        <p14:creationId xmlns:p14="http://schemas.microsoft.com/office/powerpoint/2010/main" val="2416127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challenge stereotyping and implicit bias in everyday life </a:t>
            </a:r>
          </a:p>
        </p:txBody>
      </p:sp>
      <p:sp>
        <p:nvSpPr>
          <p:cNvPr id="3" name="Content Placeholder 2"/>
          <p:cNvSpPr>
            <a:spLocks noGrp="1"/>
          </p:cNvSpPr>
          <p:nvPr>
            <p:ph idx="1"/>
          </p:nvPr>
        </p:nvSpPr>
        <p:spPr/>
        <p:txBody>
          <a:bodyPr/>
          <a:lstStyle/>
          <a:p>
            <a:r>
              <a:rPr lang="en-US" dirty="0"/>
              <a:t>Top five friends</a:t>
            </a:r>
          </a:p>
          <a:p>
            <a:r>
              <a:rPr lang="en-US" dirty="0"/>
              <a:t>Last five friends you called</a:t>
            </a:r>
          </a:p>
          <a:p>
            <a:r>
              <a:rPr lang="en-US" dirty="0"/>
              <a:t>Your neighbors</a:t>
            </a:r>
          </a:p>
          <a:p>
            <a:r>
              <a:rPr lang="en-US" dirty="0"/>
              <a:t>Authors of last books you have read</a:t>
            </a:r>
          </a:p>
        </p:txBody>
      </p:sp>
      <p:pic>
        <p:nvPicPr>
          <p:cNvPr id="4" name="Picture 2" descr="White people: Let's start by understanding our own biases | Othering &amp;  Belonging Institute">
            <a:extLst>
              <a:ext uri="{FF2B5EF4-FFF2-40B4-BE49-F238E27FC236}">
                <a16:creationId xmlns:a16="http://schemas.microsoft.com/office/drawing/2014/main" xmlns="" id="{ACB4D45A-0F1C-5C34-860B-158B473B0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418" y="3516202"/>
            <a:ext cx="45720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961534" y="1323210"/>
            <a:ext cx="10184876" cy="1250308"/>
          </a:xfrm>
        </p:spPr>
        <p:txBody>
          <a:bodyPr/>
          <a:lstStyle/>
          <a:p>
            <a:pPr algn="ctr"/>
            <a:r>
              <a:rPr lang="en-US" b="1" dirty="0"/>
              <a:t>General Definition</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357120"/>
            <a:ext cx="10515600" cy="3819843"/>
          </a:xfrm>
        </p:spPr>
        <p:txBody>
          <a:bodyPr/>
          <a:lstStyle/>
          <a:p>
            <a:endParaRPr lang="en-US" dirty="0"/>
          </a:p>
          <a:p>
            <a:pPr marL="0" indent="0">
              <a:buNone/>
            </a:pPr>
            <a:r>
              <a:rPr lang="en-US" sz="4000" dirty="0"/>
              <a:t>Microaggressions can be defined as brief and commonplace verbal or nonverbal insults or slights, intentional or unintentional, which communicate hostile, derogatory or negative messages based on a person’s characteristics.</a:t>
            </a:r>
          </a:p>
          <a:p>
            <a:pPr marL="0" indent="0">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(Nadal, Griffin, Wong,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Hamit</a:t>
            </a:r>
            <a:r>
              <a:rPr lang="en-US" sz="1800" dirty="0">
                <a:effectLst/>
                <a:latin typeface="Arial" panose="020B0604020202020204" pitchFamily="34" charset="0"/>
                <a:ea typeface="Calibri" panose="020F0502020204030204" pitchFamily="34" charset="0"/>
                <a:cs typeface="Times New Roman" panose="02020603050405020304" pitchFamily="18" charset="0"/>
              </a:rPr>
              <a:t>, and Rasmus, 2014)</a:t>
            </a:r>
          </a:p>
          <a:p>
            <a:pPr marL="0" indent="0">
              <a:buNone/>
            </a:pPr>
            <a:endParaRPr lang="en-US" sz="4000" dirty="0"/>
          </a:p>
        </p:txBody>
      </p:sp>
    </p:spTree>
    <p:extLst>
      <p:ext uri="{BB962C8B-B14F-4D97-AF65-F5344CB8AC3E}">
        <p14:creationId xmlns:p14="http://schemas.microsoft.com/office/powerpoint/2010/main" val="172385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1166978"/>
            <a:ext cx="10515600" cy="1210463"/>
          </a:xfrm>
        </p:spPr>
        <p:txBody>
          <a:bodyPr/>
          <a:lstStyle/>
          <a:p>
            <a:r>
              <a:rPr lang="en-US" b="1" dirty="0"/>
              <a:t>Targets of Microaggressions</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377441"/>
            <a:ext cx="10515600" cy="3799522"/>
          </a:xfrm>
        </p:spPr>
        <p:txBody>
          <a:bodyPr>
            <a:normAutofit fontScale="85000" lnSpcReduction="20000"/>
          </a:bodyPr>
          <a:lstStyle/>
          <a:p>
            <a:pPr marL="0" indent="0">
              <a:buNone/>
            </a:pPr>
            <a:r>
              <a:rPr lang="en-US" dirty="0"/>
              <a:t>Microaggressions often target characteristics protected under federal and state law such as:</a:t>
            </a:r>
          </a:p>
          <a:p>
            <a:pPr marL="0" indent="0">
              <a:buNone/>
            </a:pPr>
            <a:endParaRPr lang="en-US" dirty="0"/>
          </a:p>
          <a:p>
            <a:r>
              <a:rPr lang="en-US" dirty="0"/>
              <a:t>Gender</a:t>
            </a:r>
          </a:p>
          <a:p>
            <a:r>
              <a:rPr lang="en-US" dirty="0"/>
              <a:t>Race</a:t>
            </a:r>
          </a:p>
          <a:p>
            <a:r>
              <a:rPr lang="en-US" dirty="0"/>
              <a:t>National Origin</a:t>
            </a:r>
          </a:p>
          <a:p>
            <a:r>
              <a:rPr lang="en-US" dirty="0"/>
              <a:t>Sexual Orientation </a:t>
            </a:r>
          </a:p>
          <a:p>
            <a:r>
              <a:rPr lang="en-US" dirty="0"/>
              <a:t>Religion</a:t>
            </a:r>
          </a:p>
          <a:p>
            <a:r>
              <a:rPr lang="en-US" dirty="0"/>
              <a:t>Disability/Ability</a:t>
            </a:r>
          </a:p>
          <a:p>
            <a:r>
              <a:rPr lang="en-US" dirty="0"/>
              <a:t>Age</a:t>
            </a:r>
          </a:p>
          <a:p>
            <a:pPr marL="0" indent="0">
              <a:buNone/>
            </a:pPr>
            <a:endParaRPr lang="en-US" dirty="0"/>
          </a:p>
        </p:txBody>
      </p:sp>
    </p:spTree>
    <p:extLst>
      <p:ext uri="{BB962C8B-B14F-4D97-AF65-F5344CB8AC3E}">
        <p14:creationId xmlns:p14="http://schemas.microsoft.com/office/powerpoint/2010/main" val="65740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1244339"/>
            <a:ext cx="10515600" cy="1055802"/>
          </a:xfrm>
        </p:spPr>
        <p:txBody>
          <a:bodyPr>
            <a:normAutofit/>
          </a:bodyPr>
          <a:lstStyle/>
          <a:p>
            <a:pPr algn="ctr"/>
            <a:r>
              <a:rPr lang="en-US" sz="5400" b="1" dirty="0"/>
              <a:t>Categories</a:t>
            </a:r>
            <a:endParaRPr lang="en-US" sz="5400" dirty="0"/>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224727"/>
            <a:ext cx="10515600" cy="4289196"/>
          </a:xfrm>
        </p:spPr>
        <p:txBody>
          <a:bodyPr>
            <a:normAutofit lnSpcReduction="10000"/>
          </a:bodyPr>
          <a:lstStyle/>
          <a:p>
            <a:pPr>
              <a:buFont typeface="Wingdings" panose="05000000000000000000" pitchFamily="2" charset="2"/>
              <a:buChar char="v"/>
            </a:pPr>
            <a:r>
              <a:rPr lang="en-US" b="1" dirty="0"/>
              <a:t>Microinsults</a:t>
            </a:r>
            <a:r>
              <a:rPr lang="en-US" dirty="0"/>
              <a:t>:</a:t>
            </a:r>
          </a:p>
          <a:p>
            <a:pPr lvl="1"/>
            <a:r>
              <a:rPr lang="en-US" dirty="0"/>
              <a:t>Verbal or nonverbal acts or statements that demonstrate a lack of sensitivity or respect for someone’s particular identifying characteristics. </a:t>
            </a:r>
          </a:p>
          <a:p>
            <a:pPr marL="457200" lvl="1" indent="0">
              <a:buNone/>
            </a:pPr>
            <a:endParaRPr lang="en-US" dirty="0"/>
          </a:p>
          <a:p>
            <a:pPr>
              <a:buFont typeface="Wingdings" panose="05000000000000000000" pitchFamily="2" charset="2"/>
              <a:buChar char="v"/>
            </a:pPr>
            <a:r>
              <a:rPr lang="en-US" b="1" dirty="0" err="1"/>
              <a:t>Microassaults</a:t>
            </a:r>
            <a:r>
              <a:rPr lang="en-US" dirty="0"/>
              <a:t>: </a:t>
            </a:r>
          </a:p>
          <a:p>
            <a:pPr lvl="1"/>
            <a:r>
              <a:rPr lang="en-US" dirty="0"/>
              <a:t>More explicit conduct that is demeaning based on personal and/or protected characteristics</a:t>
            </a:r>
          </a:p>
          <a:p>
            <a:pPr marL="457200" lvl="1" indent="0">
              <a:buNone/>
            </a:pPr>
            <a:endParaRPr lang="en-US" dirty="0"/>
          </a:p>
          <a:p>
            <a:pPr>
              <a:buFont typeface="Wingdings" panose="05000000000000000000" pitchFamily="2" charset="2"/>
              <a:buChar char="v"/>
            </a:pPr>
            <a:r>
              <a:rPr lang="en-US" b="1" dirty="0"/>
              <a:t>Microinvalidations</a:t>
            </a:r>
            <a:r>
              <a:rPr lang="en-US" dirty="0"/>
              <a:t>:</a:t>
            </a:r>
          </a:p>
          <a:p>
            <a:pPr lvl="1"/>
            <a:r>
              <a:rPr lang="en-US" dirty="0"/>
              <a:t>Comments or actions that negate, undermine or exclude the thoughts, experiences, or feelings of others.</a:t>
            </a:r>
          </a:p>
          <a:p>
            <a:pPr lvl="1"/>
            <a:endParaRPr lang="en-US" dirty="0"/>
          </a:p>
          <a:p>
            <a:pPr lvl="1"/>
            <a:endParaRPr lang="en-US" dirty="0"/>
          </a:p>
        </p:txBody>
      </p:sp>
    </p:spTree>
    <p:extLst>
      <p:ext uri="{BB962C8B-B14F-4D97-AF65-F5344CB8AC3E}">
        <p14:creationId xmlns:p14="http://schemas.microsoft.com/office/powerpoint/2010/main" val="40737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1348034"/>
            <a:ext cx="10515600" cy="1102935"/>
          </a:xfrm>
        </p:spPr>
        <p:txBody>
          <a:bodyPr/>
          <a:lstStyle/>
          <a:p>
            <a:pPr algn="ctr"/>
            <a:r>
              <a:rPr lang="en-US" b="1" dirty="0"/>
              <a:t>Examples of Microinsults </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526385"/>
            <a:ext cx="10515600" cy="3650578"/>
          </a:xfrm>
        </p:spPr>
        <p:txBody>
          <a:bodyPr/>
          <a:lstStyle/>
          <a:p>
            <a:r>
              <a:rPr lang="en-US" dirty="0"/>
              <a:t>Asking someone where they are from</a:t>
            </a:r>
          </a:p>
          <a:p>
            <a:r>
              <a:rPr lang="en-US" dirty="0"/>
              <a:t>Telling someone they speak English well</a:t>
            </a:r>
          </a:p>
          <a:p>
            <a:r>
              <a:rPr lang="en-US" dirty="0"/>
              <a:t>Asking a woman to bring everyone coffee</a:t>
            </a:r>
          </a:p>
          <a:p>
            <a:r>
              <a:rPr lang="en-US" dirty="0"/>
              <a:t>Not consulting someone who should be consulted on a business decision</a:t>
            </a:r>
          </a:p>
          <a:p>
            <a:r>
              <a:rPr lang="en-US" dirty="0"/>
              <a:t>Assuming that someone disabled is unable to perform a task </a:t>
            </a:r>
          </a:p>
          <a:p>
            <a:endParaRPr lang="en-US" dirty="0"/>
          </a:p>
        </p:txBody>
      </p:sp>
    </p:spTree>
    <p:extLst>
      <p:ext uri="{BB962C8B-B14F-4D97-AF65-F5344CB8AC3E}">
        <p14:creationId xmlns:p14="http://schemas.microsoft.com/office/powerpoint/2010/main" val="98690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a:xfrm>
            <a:off x="838200" y="1283005"/>
            <a:ext cx="10515600" cy="1325563"/>
          </a:xfrm>
        </p:spPr>
        <p:txBody>
          <a:bodyPr/>
          <a:lstStyle/>
          <a:p>
            <a:pPr algn="ctr"/>
            <a:r>
              <a:rPr lang="en-US" b="1" dirty="0"/>
              <a:t>Examples of </a:t>
            </a:r>
            <a:r>
              <a:rPr lang="en-US" b="1" dirty="0" err="1"/>
              <a:t>Microassault</a:t>
            </a:r>
            <a:endParaRPr lang="en-US" b="1" dirty="0"/>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a:xfrm>
            <a:off x="838200" y="2662472"/>
            <a:ext cx="10515600" cy="3021639"/>
          </a:xfrm>
        </p:spPr>
        <p:txBody>
          <a:bodyPr/>
          <a:lstStyle/>
          <a:p>
            <a:r>
              <a:rPr lang="en-US" dirty="0"/>
              <a:t>Overtly discriminating in the workplace based on protected characteristic</a:t>
            </a:r>
          </a:p>
          <a:p>
            <a:r>
              <a:rPr lang="en-US" dirty="0"/>
              <a:t>Refusing to allow individuals with protected characteristics access to training or certain beneficial terms or conditions of employment</a:t>
            </a:r>
          </a:p>
          <a:p>
            <a:r>
              <a:rPr lang="en-US" dirty="0"/>
              <a:t>Making overtly racist, sexist comments</a:t>
            </a:r>
          </a:p>
          <a:p>
            <a:endParaRPr lang="en-US" dirty="0"/>
          </a:p>
        </p:txBody>
      </p:sp>
    </p:spTree>
    <p:extLst>
      <p:ext uri="{BB962C8B-B14F-4D97-AF65-F5344CB8AC3E}">
        <p14:creationId xmlns:p14="http://schemas.microsoft.com/office/powerpoint/2010/main" val="114154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30FB6-CB95-CA44-A697-976106C13434}"/>
              </a:ext>
            </a:extLst>
          </p:cNvPr>
          <p:cNvSpPr>
            <a:spLocks noGrp="1"/>
          </p:cNvSpPr>
          <p:nvPr>
            <p:ph type="title"/>
          </p:nvPr>
        </p:nvSpPr>
        <p:spPr/>
        <p:txBody>
          <a:bodyPr/>
          <a:lstStyle/>
          <a:p>
            <a:pPr algn="ctr"/>
            <a:r>
              <a:rPr lang="en-US" b="1" dirty="0"/>
              <a:t>Examples of Microinvalidation</a:t>
            </a:r>
          </a:p>
        </p:txBody>
      </p:sp>
      <p:sp>
        <p:nvSpPr>
          <p:cNvPr id="3" name="Content Placeholder 2">
            <a:extLst>
              <a:ext uri="{FF2B5EF4-FFF2-40B4-BE49-F238E27FC236}">
                <a16:creationId xmlns:a16="http://schemas.microsoft.com/office/drawing/2014/main" xmlns="" id="{1731A1A3-1105-E34B-878B-864EC3361FB3}"/>
              </a:ext>
            </a:extLst>
          </p:cNvPr>
          <p:cNvSpPr>
            <a:spLocks noGrp="1"/>
          </p:cNvSpPr>
          <p:nvPr>
            <p:ph idx="1"/>
          </p:nvPr>
        </p:nvSpPr>
        <p:spPr/>
        <p:txBody>
          <a:bodyPr/>
          <a:lstStyle/>
          <a:p>
            <a:r>
              <a:rPr lang="en-US" dirty="0"/>
              <a:t>Telling someone that they are overreacting to a discriminatory comment or action</a:t>
            </a:r>
          </a:p>
          <a:p>
            <a:r>
              <a:rPr lang="en-US" dirty="0"/>
              <a:t>Excluding certain individuals from a company social event</a:t>
            </a:r>
          </a:p>
          <a:p>
            <a:r>
              <a:rPr lang="en-US" dirty="0"/>
              <a:t>Dismissing concerns about company policies</a:t>
            </a:r>
          </a:p>
        </p:txBody>
      </p:sp>
    </p:spTree>
    <p:extLst>
      <p:ext uri="{BB962C8B-B14F-4D97-AF65-F5344CB8AC3E}">
        <p14:creationId xmlns:p14="http://schemas.microsoft.com/office/powerpoint/2010/main" val="3451720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08C049B8744F45AD36E2E92358A690" ma:contentTypeVersion="14" ma:contentTypeDescription="Create a new document." ma:contentTypeScope="" ma:versionID="b9279a54259b743bbc869ad9682c7f9a">
  <xsd:schema xmlns:xsd="http://www.w3.org/2001/XMLSchema" xmlns:xs="http://www.w3.org/2001/XMLSchema" xmlns:p="http://schemas.microsoft.com/office/2006/metadata/properties" xmlns:ns2="eb2c0094-efde-42e3-ac3e-3d6d8df1a500" xmlns:ns3="e267222b-ec4b-4de7-ba18-f0e0bb880bf3" targetNamespace="http://schemas.microsoft.com/office/2006/metadata/properties" ma:root="true" ma:fieldsID="cb88dd2f8590c9984be9aabe218ed59c" ns2:_="" ns3:_="">
    <xsd:import namespace="eb2c0094-efde-42e3-ac3e-3d6d8df1a500"/>
    <xsd:import namespace="e267222b-ec4b-4de7-ba18-f0e0bb880b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c0094-efde-42e3-ac3e-3d6d8df1a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67222b-ec4b-4de7-ba18-f0e0bb880b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F5D8E-6A47-4424-8D0D-4A11F256C66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267222b-ec4b-4de7-ba18-f0e0bb880bf3"/>
    <ds:schemaRef ds:uri="eb2c0094-efde-42e3-ac3e-3d6d8df1a500"/>
    <ds:schemaRef ds:uri="http://www.w3.org/XML/1998/namespace"/>
  </ds:schemaRefs>
</ds:datastoreItem>
</file>

<file path=customXml/itemProps2.xml><?xml version="1.0" encoding="utf-8"?>
<ds:datastoreItem xmlns:ds="http://schemas.openxmlformats.org/officeDocument/2006/customXml" ds:itemID="{1C9D02F6-C1C8-402F-B9CF-78AB40B73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c0094-efde-42e3-ac3e-3d6d8df1a500"/>
    <ds:schemaRef ds:uri="e267222b-ec4b-4de7-ba18-f0e0bb880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223160-2F20-4EAD-98C8-48F3EE84EA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2097</TotalTime>
  <Words>1584</Words>
  <Application>Microsoft Office PowerPoint</Application>
  <PresentationFormat>Widescreen</PresentationFormat>
  <Paragraphs>295</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Century Gothic</vt:lpstr>
      <vt:lpstr>National 2</vt:lpstr>
      <vt:lpstr>Roboto</vt:lpstr>
      <vt:lpstr>Times New Roman</vt:lpstr>
      <vt:lpstr>Wingdings</vt:lpstr>
      <vt:lpstr>Office Theme</vt:lpstr>
      <vt:lpstr>PowerPoint Presentation</vt:lpstr>
      <vt:lpstr>PowerPoint Presentation</vt:lpstr>
      <vt:lpstr>Agenda</vt:lpstr>
      <vt:lpstr>General Definition</vt:lpstr>
      <vt:lpstr>Targets of Microaggressions</vt:lpstr>
      <vt:lpstr>Categories</vt:lpstr>
      <vt:lpstr>Examples of Microinsults </vt:lpstr>
      <vt:lpstr>Examples of Microassault</vt:lpstr>
      <vt:lpstr>Examples of Microinvalidation</vt:lpstr>
      <vt:lpstr>Polling Question</vt:lpstr>
      <vt:lpstr>Why does it matter?</vt:lpstr>
      <vt:lpstr>PowerPoint Presentation</vt:lpstr>
      <vt:lpstr>Polling Question</vt:lpstr>
      <vt:lpstr>Microaggressions are more widespread than you may think.  </vt:lpstr>
      <vt:lpstr>Polling Question</vt:lpstr>
      <vt:lpstr>Harmful effects of Microaggressions Which of your identities were put down with a microaggression? Survey dates: 4/2/19–4/5/2019 (Survey Monkey and Fortune magazine)  </vt:lpstr>
      <vt:lpstr>Harmful effects of Microaggressions</vt:lpstr>
      <vt:lpstr>Polling Question</vt:lpstr>
      <vt:lpstr>Microaggressions in the Workplace</vt:lpstr>
      <vt:lpstr>PowerPoint Presentation</vt:lpstr>
      <vt:lpstr>In 2022, disrespectful behavior was found to have a greater impact on losing workers than lack of flexibility and workload. </vt:lpstr>
      <vt:lpstr>Costs of Microaggressions in the Workplace</vt:lpstr>
      <vt:lpstr>Harmful effects of Microaggressions</vt:lpstr>
      <vt:lpstr>Microaggressions and Transportation</vt:lpstr>
      <vt:lpstr>Legal Issues Arising from Microaggressions</vt:lpstr>
      <vt:lpstr>Legal Issues Arising from Microaggressions</vt:lpstr>
      <vt:lpstr> </vt:lpstr>
      <vt:lpstr>Supreme Court Authority</vt:lpstr>
      <vt:lpstr>EEOC guidance</vt:lpstr>
      <vt:lpstr> Illinois Supreme Court Commission on Professionalism</vt:lpstr>
      <vt:lpstr>Training Can Bolster a Defense </vt:lpstr>
      <vt:lpstr>Mansfield Certification – strategy for law firms</vt:lpstr>
      <vt:lpstr>Steps to take to reduce bias and microaggressions in the workplace</vt:lpstr>
      <vt:lpstr>Other Considerations</vt:lpstr>
      <vt:lpstr>How to challenge stereotyping and implicit bias in everyday life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Shapiro, Beata</cp:lastModifiedBy>
  <cp:revision>46</cp:revision>
  <cp:lastPrinted>2023-04-13T14:50:10Z</cp:lastPrinted>
  <dcterms:created xsi:type="dcterms:W3CDTF">2022-03-15T21:02:17Z</dcterms:created>
  <dcterms:modified xsi:type="dcterms:W3CDTF">2023-04-26T17:45:30Z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0x0101003008C049B8744F45AD36E2E92358A690</vt:lpwstr>
  </property>
  <property fmtid="{D5CDD505-2E9C-101B-9397-08002B2CF9AE}" pid="3" name="_NewReviewCycle">
    <vt:lpwstr/>
  </property>
</Properties>
</file>